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7" r:id="rId4"/>
    <p:sldId id="293" r:id="rId5"/>
    <p:sldId id="294" r:id="rId6"/>
    <p:sldId id="296" r:id="rId7"/>
    <p:sldId id="288" r:id="rId8"/>
    <p:sldId id="264" r:id="rId9"/>
    <p:sldId id="265" r:id="rId10"/>
    <p:sldId id="274" r:id="rId11"/>
    <p:sldId id="284" r:id="rId12"/>
    <p:sldId id="289" r:id="rId13"/>
    <p:sldId id="291" r:id="rId14"/>
    <p:sldId id="297" r:id="rId15"/>
    <p:sldId id="298" r:id="rId16"/>
    <p:sldId id="273" r:id="rId17"/>
    <p:sldId id="299" r:id="rId18"/>
    <p:sldId id="283" r:id="rId19"/>
    <p:sldId id="275" r:id="rId20"/>
    <p:sldId id="276" r:id="rId21"/>
    <p:sldId id="267" r:id="rId22"/>
    <p:sldId id="270" r:id="rId23"/>
    <p:sldId id="271" r:id="rId24"/>
    <p:sldId id="302" r:id="rId25"/>
    <p:sldId id="303" r:id="rId26"/>
    <p:sldId id="304" r:id="rId27"/>
    <p:sldId id="28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73D8"/>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98" autoAdjust="0"/>
  </p:normalViewPr>
  <p:slideViewPr>
    <p:cSldViewPr snapToGrid="0">
      <p:cViewPr varScale="1">
        <p:scale>
          <a:sx n="95" d="100"/>
          <a:sy n="95" d="100"/>
        </p:scale>
        <p:origin x="39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9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055CDE-CEB5-48DE-B922-0C2B18A35056}" type="datetimeFigureOut">
              <a:rPr lang="en-US" smtClean="0"/>
              <a:t>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2564E-C737-401D-B6A5-CB51BE2CDA01}" type="slidenum">
              <a:rPr lang="en-US" smtClean="0"/>
              <a:t>‹#›</a:t>
            </a:fld>
            <a:endParaRPr lang="en-US"/>
          </a:p>
        </p:txBody>
      </p:sp>
    </p:spTree>
    <p:extLst>
      <p:ext uri="{BB962C8B-B14F-4D97-AF65-F5344CB8AC3E}">
        <p14:creationId xmlns:p14="http://schemas.microsoft.com/office/powerpoint/2010/main" val="196555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1</a:t>
            </a:fld>
            <a:endParaRPr lang="en-US"/>
          </a:p>
        </p:txBody>
      </p:sp>
    </p:spTree>
    <p:extLst>
      <p:ext uri="{BB962C8B-B14F-4D97-AF65-F5344CB8AC3E}">
        <p14:creationId xmlns:p14="http://schemas.microsoft.com/office/powerpoint/2010/main" val="95837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check your members RCSC numbers through the member validator. </a:t>
            </a:r>
          </a:p>
          <a:p>
            <a:endParaRPr lang="en-US" baseline="0" dirty="0"/>
          </a:p>
          <a:p>
            <a:r>
              <a:rPr lang="en-US" baseline="0" dirty="0"/>
              <a:t>Each club has a username and password for using the validator. </a:t>
            </a:r>
          </a:p>
          <a:p>
            <a:r>
              <a:rPr lang="en-US" baseline="0" dirty="0"/>
              <a:t>If you do not have it send us an email and we can send it to you.</a:t>
            </a:r>
          </a:p>
          <a:p>
            <a:endParaRPr lang="en-US" baseline="0" dirty="0"/>
          </a:p>
          <a:p>
            <a:r>
              <a:rPr lang="en-US" baseline="0" dirty="0"/>
              <a:t>Once you have login type in the members RCSC number</a:t>
            </a:r>
          </a:p>
          <a:p>
            <a:endParaRPr lang="en-US" baseline="0" dirty="0"/>
          </a:p>
          <a:p>
            <a:r>
              <a:rPr lang="en-US" baseline="0" dirty="0"/>
              <a:t>You will get a red for members that do not have privileges and Green for those that do.</a:t>
            </a:r>
          </a:p>
          <a:p>
            <a:endParaRPr lang="en-US" baseline="0" dirty="0"/>
          </a:p>
          <a:p>
            <a:r>
              <a:rPr lang="en-US" baseline="0" dirty="0"/>
              <a:t>Many clubs do this for new members joining. The only downfall is you must be on RCSC internet to use this feature. </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2564E-C737-401D-B6A5-CB51BE2CDA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294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2564E-C737-401D-B6A5-CB51BE2CDA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672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2AB66-EBDD-58B5-02F9-7EC72EBF2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2A0B94-C917-000E-091A-3F3D19510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1C7F0-6B3F-8B3A-E9E9-7E2F0C366113}"/>
              </a:ext>
            </a:extLst>
          </p:cNvPr>
          <p:cNvSpPr>
            <a:spLocks noGrp="1"/>
          </p:cNvSpPr>
          <p:nvPr>
            <p:ph type="body" idx="1"/>
          </p:nvPr>
        </p:nvSpPr>
        <p:spPr/>
        <p:txBody>
          <a:bodyPr/>
          <a:lstStyle/>
          <a:p>
            <a:r>
              <a:rPr lang="en-US" dirty="0"/>
              <a:t>2026 Submitted prior to April 30th </a:t>
            </a:r>
          </a:p>
          <a:p>
            <a:r>
              <a:rPr lang="en-US" dirty="0"/>
              <a:t>2. Required to have </a:t>
            </a:r>
          </a:p>
          <a:p>
            <a:pPr lvl="1"/>
            <a:r>
              <a:rPr lang="en-US" dirty="0"/>
              <a:t>Two Board Meetings</a:t>
            </a:r>
          </a:p>
          <a:p>
            <a:pPr lvl="1"/>
            <a:r>
              <a:rPr lang="en-US" dirty="0"/>
              <a:t>One Member Meeting</a:t>
            </a:r>
          </a:p>
          <a:p>
            <a:r>
              <a:rPr lang="en-US" dirty="0"/>
              <a:t>3. Setup time</a:t>
            </a:r>
          </a:p>
          <a:p>
            <a:r>
              <a:rPr lang="en-US" dirty="0"/>
              <a:t>     if you require setup time include it on your schedule</a:t>
            </a:r>
          </a:p>
          <a:p>
            <a:endParaRPr lang="en-US" dirty="0"/>
          </a:p>
          <a:p>
            <a:r>
              <a:rPr lang="en-US" dirty="0"/>
              <a:t>6. Added/Canceled Meeting </a:t>
            </a:r>
          </a:p>
          <a:p>
            <a:r>
              <a:rPr lang="en-US" dirty="0"/>
              <a:t>      If you need to reserve a new meeting for 2025 a new form is not required. You can email or visit the club office and we can make the reservation for you. </a:t>
            </a:r>
          </a:p>
          <a:p>
            <a:r>
              <a:rPr lang="en-US" dirty="0"/>
              <a:t>If you need to cancel a meeting let the office know as soon as you know. </a:t>
            </a:r>
          </a:p>
          <a:p>
            <a:endParaRPr lang="en-US" dirty="0"/>
          </a:p>
          <a:p>
            <a:endParaRPr lang="en-US" dirty="0"/>
          </a:p>
          <a:p>
            <a:r>
              <a:rPr lang="en-US" dirty="0"/>
              <a:t>7. No Show Fee</a:t>
            </a:r>
          </a:p>
          <a:p>
            <a:r>
              <a:rPr lang="en-US" dirty="0"/>
              <a:t>       there is a fee to clubs that no show – it will be the card holder rate for the room that was reserved. </a:t>
            </a:r>
          </a:p>
        </p:txBody>
      </p:sp>
      <p:sp>
        <p:nvSpPr>
          <p:cNvPr id="4" name="Slide Number Placeholder 3">
            <a:extLst>
              <a:ext uri="{FF2B5EF4-FFF2-40B4-BE49-F238E27FC236}">
                <a16:creationId xmlns:a16="http://schemas.microsoft.com/office/drawing/2014/main" id="{FF13DC10-2736-08E2-8926-7F2CF6FDA117}"/>
              </a:ext>
            </a:extLst>
          </p:cNvPr>
          <p:cNvSpPr>
            <a:spLocks noGrp="1"/>
          </p:cNvSpPr>
          <p:nvPr>
            <p:ph type="sldNum" sz="quarter" idx="5"/>
          </p:nvPr>
        </p:nvSpPr>
        <p:spPr/>
        <p:txBody>
          <a:bodyPr/>
          <a:lstStyle/>
          <a:p>
            <a:fld id="{3F42564E-C737-401D-B6A5-CB51BE2CDA01}" type="slidenum">
              <a:rPr lang="en-US" smtClean="0"/>
              <a:t>12</a:t>
            </a:fld>
            <a:endParaRPr lang="en-US"/>
          </a:p>
        </p:txBody>
      </p:sp>
    </p:spTree>
    <p:extLst>
      <p:ext uri="{BB962C8B-B14F-4D97-AF65-F5344CB8AC3E}">
        <p14:creationId xmlns:p14="http://schemas.microsoft.com/office/powerpoint/2010/main" val="379370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09E07-DB3F-1B52-F024-15A9B166C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899FD-CE13-6A3A-49F0-7DF7D985E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7E3C1-77D9-FAA5-DCC2-451B8929CF01}"/>
              </a:ext>
            </a:extLst>
          </p:cNvPr>
          <p:cNvSpPr>
            <a:spLocks noGrp="1"/>
          </p:cNvSpPr>
          <p:nvPr>
            <p:ph type="body" idx="1"/>
          </p:nvPr>
        </p:nvSpPr>
        <p:spPr/>
        <p:txBody>
          <a:bodyPr/>
          <a:lstStyle/>
          <a:p>
            <a:r>
              <a:rPr lang="en-US" dirty="0"/>
              <a:t>Blank set up forms can be found on the RCSC website or you can have the club office email it to you. </a:t>
            </a:r>
          </a:p>
          <a:p>
            <a:r>
              <a:rPr lang="en-US" dirty="0"/>
              <a:t>They are due to the center leaders the first week of the month. If you have a meeting in March the setup is due to the center the first week of February so they can plan and schedule. </a:t>
            </a:r>
          </a:p>
          <a:p>
            <a:r>
              <a:rPr lang="en-US" dirty="0"/>
              <a:t>Understand you might not know the exact numbers this far in advance but if you can look at history or best guess we can update the center with current numbers as we get closer. </a:t>
            </a:r>
          </a:p>
          <a:p>
            <a:pPr marL="171450" indent="-171450">
              <a:buFontTx/>
              <a:buChar char="-"/>
            </a:pPr>
            <a:r>
              <a:rPr lang="en-US" dirty="0"/>
              <a:t>If you using the screen and projector, please indicate what type of plug in you have. Most are HDMI. </a:t>
            </a:r>
          </a:p>
          <a:p>
            <a:pPr marL="171450" indent="-171450">
              <a:buFontTx/>
              <a:buChar char="-"/>
            </a:pPr>
            <a:r>
              <a:rPr lang="en-US" dirty="0"/>
              <a:t>All setup forms should come to the club office and we will submit to the centers. </a:t>
            </a:r>
          </a:p>
        </p:txBody>
      </p:sp>
      <p:sp>
        <p:nvSpPr>
          <p:cNvPr id="4" name="Slide Number Placeholder 3">
            <a:extLst>
              <a:ext uri="{FF2B5EF4-FFF2-40B4-BE49-F238E27FC236}">
                <a16:creationId xmlns:a16="http://schemas.microsoft.com/office/drawing/2014/main" id="{02539B6B-D4EE-60D8-FBD1-41F4FBA95EEC}"/>
              </a:ext>
            </a:extLst>
          </p:cNvPr>
          <p:cNvSpPr>
            <a:spLocks noGrp="1"/>
          </p:cNvSpPr>
          <p:nvPr>
            <p:ph type="sldNum" sz="quarter" idx="5"/>
          </p:nvPr>
        </p:nvSpPr>
        <p:spPr/>
        <p:txBody>
          <a:bodyPr/>
          <a:lstStyle/>
          <a:p>
            <a:fld id="{3F42564E-C737-401D-B6A5-CB51BE2CDA01}" type="slidenum">
              <a:rPr lang="en-US" smtClean="0"/>
              <a:t>13</a:t>
            </a:fld>
            <a:endParaRPr lang="en-US"/>
          </a:p>
        </p:txBody>
      </p:sp>
    </p:spTree>
    <p:extLst>
      <p:ext uri="{BB962C8B-B14F-4D97-AF65-F5344CB8AC3E}">
        <p14:creationId xmlns:p14="http://schemas.microsoft.com/office/powerpoint/2010/main" val="370449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0FDA3-6BA8-5337-9548-11C0ABB21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A46E7-C024-AAA5-3A0F-81133CB06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CA9F7-A34B-8387-6D90-24DC4C0C4F34}"/>
              </a:ext>
            </a:extLst>
          </p:cNvPr>
          <p:cNvSpPr>
            <a:spLocks noGrp="1"/>
          </p:cNvSpPr>
          <p:nvPr>
            <p:ph type="body" idx="1"/>
          </p:nvPr>
        </p:nvSpPr>
        <p:spPr/>
        <p:txBody>
          <a:bodyPr/>
          <a:lstStyle/>
          <a:p>
            <a:r>
              <a:rPr lang="en-US" dirty="0"/>
              <a:t>2. Please email me what needs repair, and I will put awork order in for you. </a:t>
            </a:r>
          </a:p>
          <a:p>
            <a:r>
              <a:rPr lang="en-US" dirty="0"/>
              <a:t>I can then track and follow up on the repairs. </a:t>
            </a:r>
          </a:p>
          <a:p>
            <a:endParaRPr lang="en-US" dirty="0"/>
          </a:p>
          <a:p>
            <a:r>
              <a:rPr lang="en-US" dirty="0"/>
              <a:t>If it is an emergency, please connect with the lead custodian.</a:t>
            </a:r>
          </a:p>
          <a:p>
            <a:endParaRPr lang="en-US" dirty="0"/>
          </a:p>
          <a:p>
            <a:r>
              <a:rPr lang="en-US" dirty="0"/>
              <a:t>3. A work order is for electrical, structural or functional repairs. A budget request is for facility changes, alterations, upgrades and improvements. </a:t>
            </a:r>
          </a:p>
          <a:p>
            <a:r>
              <a:rPr lang="en-US" dirty="0"/>
              <a:t>For example is you want led lighting installed in your club room that is a budget request, if you need a light bulb changed that is a workorder. </a:t>
            </a:r>
          </a:p>
          <a:p>
            <a:endParaRPr lang="en-US" dirty="0"/>
          </a:p>
          <a:p>
            <a:endParaRPr lang="en-US" dirty="0"/>
          </a:p>
          <a:p>
            <a:r>
              <a:rPr lang="en-US" dirty="0"/>
              <a:t>4. The budget request due date has been moved up to April 1, 2025. I will be sending out reminders as we get closer. The budget request can be anything the club would like in their room. Even if you do not have dedicated space you can still submit a budget request. </a:t>
            </a:r>
          </a:p>
          <a:p>
            <a:endParaRPr lang="en-US" dirty="0"/>
          </a:p>
          <a:p>
            <a:endParaRPr lang="en-US" dirty="0"/>
          </a:p>
          <a:p>
            <a:r>
              <a:rPr lang="en-US" dirty="0"/>
              <a:t>Conclude Board Policy 12</a:t>
            </a:r>
            <a:r>
              <a:rPr lang="en-US" baseline="0" dirty="0"/>
              <a:t> section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ADA240E-145A-BEE2-194E-BA471D7F2A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2564E-C737-401D-B6A5-CB51BE2CDA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7780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2564E-C737-401D-B6A5-CB51BE2CDA01}" type="slidenum">
              <a:rPr lang="en-US" smtClean="0"/>
              <a:t>15</a:t>
            </a:fld>
            <a:endParaRPr lang="en-US"/>
          </a:p>
        </p:txBody>
      </p:sp>
    </p:spTree>
    <p:extLst>
      <p:ext uri="{BB962C8B-B14F-4D97-AF65-F5344CB8AC3E}">
        <p14:creationId xmlns:p14="http://schemas.microsoft.com/office/powerpoint/2010/main" val="303890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16</a:t>
            </a:fld>
            <a:endParaRPr lang="en-US"/>
          </a:p>
        </p:txBody>
      </p:sp>
    </p:spTree>
    <p:extLst>
      <p:ext uri="{BB962C8B-B14F-4D97-AF65-F5344CB8AC3E}">
        <p14:creationId xmlns:p14="http://schemas.microsoft.com/office/powerpoint/2010/main" val="4221297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2564E-C737-401D-B6A5-CB51BE2CDA01}" type="slidenum">
              <a:rPr lang="en-US" smtClean="0"/>
              <a:t>17</a:t>
            </a:fld>
            <a:endParaRPr lang="en-US"/>
          </a:p>
        </p:txBody>
      </p:sp>
    </p:spTree>
    <p:extLst>
      <p:ext uri="{BB962C8B-B14F-4D97-AF65-F5344CB8AC3E}">
        <p14:creationId xmlns:p14="http://schemas.microsoft.com/office/powerpoint/2010/main" val="3521564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 attendance sheet have been sent out. If you did not receive it, please let us know and we will get it sent over to you. </a:t>
            </a:r>
          </a:p>
          <a:p>
            <a:r>
              <a:rPr lang="en-US" dirty="0"/>
              <a:t>These are due back to the club office the 10</a:t>
            </a:r>
            <a:r>
              <a:rPr lang="en-US" baseline="30000" dirty="0"/>
              <a:t>th</a:t>
            </a:r>
            <a:r>
              <a:rPr lang="en-US" dirty="0"/>
              <a:t> of each month. </a:t>
            </a:r>
          </a:p>
          <a:p>
            <a:endParaRPr lang="en-US" dirty="0"/>
          </a:p>
          <a:p>
            <a:r>
              <a:rPr lang="en-US" dirty="0"/>
              <a:t>This is to track the number of members and guest in the club by day. </a:t>
            </a:r>
          </a:p>
          <a:p>
            <a:endParaRPr lang="en-US" dirty="0"/>
          </a:p>
          <a:p>
            <a:r>
              <a:rPr lang="en-US" dirty="0"/>
              <a:t>We track all the clubs attendance and submit monthly report to the board. </a:t>
            </a:r>
          </a:p>
          <a:p>
            <a:r>
              <a:rPr lang="en-US" dirty="0"/>
              <a:t>Please do not alter the excel sheet. For example do not add words or delete columns. Each of the attendance sheet for all the clubs feed into a summary sheet and if it is altered we will get an error when opening up the summary sheet. If the club is not meeting in the summer just let us know and we will mark it on a separate sheet we keep. </a:t>
            </a:r>
          </a:p>
        </p:txBody>
      </p:sp>
      <p:sp>
        <p:nvSpPr>
          <p:cNvPr id="4" name="Slide Number Placeholder 3"/>
          <p:cNvSpPr>
            <a:spLocks noGrp="1"/>
          </p:cNvSpPr>
          <p:nvPr>
            <p:ph type="sldNum" sz="quarter" idx="5"/>
          </p:nvPr>
        </p:nvSpPr>
        <p:spPr/>
        <p:txBody>
          <a:bodyPr/>
          <a:lstStyle/>
          <a:p>
            <a:fld id="{3F42564E-C737-401D-B6A5-CB51BE2CDA01}" type="slidenum">
              <a:rPr lang="en-US" smtClean="0"/>
              <a:t>18</a:t>
            </a:fld>
            <a:endParaRPr lang="en-US"/>
          </a:p>
        </p:txBody>
      </p:sp>
    </p:spTree>
    <p:extLst>
      <p:ext uri="{BB962C8B-B14F-4D97-AF65-F5344CB8AC3E}">
        <p14:creationId xmlns:p14="http://schemas.microsoft.com/office/powerpoint/2010/main" val="240663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At this time, there are two ways to submit guest fees. Clubs can purchase a punch card at member services and punch each guest into the club room. A list of the guests name is not required to be submitted to the club office if you go this route. </a:t>
            </a:r>
          </a:p>
          <a:p>
            <a:pPr defTabSz="931774">
              <a:defRPr/>
            </a:pPr>
            <a:endParaRPr lang="en-US" dirty="0"/>
          </a:p>
          <a:p>
            <a:pPr defTabSz="931774">
              <a:defRPr/>
            </a:pPr>
            <a:r>
              <a:rPr lang="en-US" dirty="0"/>
              <a:t>The other option is to complete the guest register and bring in a check or cash to the club office.</a:t>
            </a:r>
          </a:p>
          <a:p>
            <a:pPr defTabSz="931774">
              <a:defRPr/>
            </a:pPr>
            <a:endParaRPr lang="en-US" dirty="0"/>
          </a:p>
          <a:p>
            <a:pPr defTabSz="931774">
              <a:defRPr/>
            </a:pPr>
            <a:r>
              <a:rPr lang="en-US" dirty="0"/>
              <a:t>We do realize the guest policy is on the honor system with the unmonitored clubs. If your club is one that has guest that are attending club activities unaccompanied by a member please know that club members do recognize this. We get a few calls a month from club members letting us know this is happening. </a:t>
            </a:r>
          </a:p>
          <a:p>
            <a:pPr defTabSz="931774">
              <a:defRPr/>
            </a:pPr>
            <a:r>
              <a:rPr lang="en-US" dirty="0"/>
              <a:t>We will connect with the president if we do get a call on this. </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19</a:t>
            </a:fld>
            <a:endParaRPr lang="en-US"/>
          </a:p>
        </p:txBody>
      </p:sp>
    </p:spTree>
    <p:extLst>
      <p:ext uri="{BB962C8B-B14F-4D97-AF65-F5344CB8AC3E}">
        <p14:creationId xmlns:p14="http://schemas.microsoft.com/office/powerpoint/2010/main" val="277439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2</a:t>
            </a:fld>
            <a:endParaRPr lang="en-US"/>
          </a:p>
        </p:txBody>
      </p:sp>
    </p:spTree>
    <p:extLst>
      <p:ext uri="{BB962C8B-B14F-4D97-AF65-F5344CB8AC3E}">
        <p14:creationId xmlns:p14="http://schemas.microsoft.com/office/powerpoint/2010/main" val="1416022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receive a conduct report that is on a member. The club board should handle the report. If you receive a conduct report on a officer, that report gets submitted to the club office where we turn it over to the COC for review. The club should not be handling conduct reports on officers. </a:t>
            </a:r>
          </a:p>
          <a:p>
            <a:endParaRPr lang="en-US" dirty="0"/>
          </a:p>
          <a:p>
            <a:r>
              <a:rPr lang="en-US" dirty="0"/>
              <a:t>Another change to the policy is the club office should be copied on member conduct reports. We will not get involved with club member issue we are simply keeping track of repeat violators. </a:t>
            </a:r>
          </a:p>
          <a:p>
            <a:endParaRPr lang="en-US" dirty="0"/>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20</a:t>
            </a:fld>
            <a:endParaRPr lang="en-US"/>
          </a:p>
        </p:txBody>
      </p:sp>
    </p:spTree>
    <p:extLst>
      <p:ext uri="{BB962C8B-B14F-4D97-AF65-F5344CB8AC3E}">
        <p14:creationId xmlns:p14="http://schemas.microsoft.com/office/powerpoint/2010/main" val="1280312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21</a:t>
            </a:fld>
            <a:endParaRPr lang="en-US"/>
          </a:p>
        </p:txBody>
      </p:sp>
    </p:spTree>
    <p:extLst>
      <p:ext uri="{BB962C8B-B14F-4D97-AF65-F5344CB8AC3E}">
        <p14:creationId xmlns:p14="http://schemas.microsoft.com/office/powerpoint/2010/main" val="247711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used for Purchasing/Disposing equipment for the club. </a:t>
            </a:r>
          </a:p>
          <a:p>
            <a:endParaRPr lang="en-US" dirty="0"/>
          </a:p>
          <a:p>
            <a:r>
              <a:rPr lang="en-US" dirty="0"/>
              <a:t>For example if your club would like to purchase a white board, you will need to fill this form out. Since the form does not involve power I can sign and return to you. </a:t>
            </a:r>
          </a:p>
          <a:p>
            <a:endParaRPr lang="en-US" dirty="0"/>
          </a:p>
          <a:p>
            <a:r>
              <a:rPr lang="en-US" dirty="0"/>
              <a:t>A different example is if the club is requesting to purchase a sewing machine. I will need to know all the information involving the power (volts, wattage, amperage and so on). The form then will go to the facility department for review. They will give me the yes or no or find out more information. This process can take some time, please be patient </a:t>
            </a:r>
          </a:p>
          <a:p>
            <a:endParaRPr lang="en-US" dirty="0"/>
          </a:p>
          <a:p>
            <a:r>
              <a:rPr lang="en-US" dirty="0"/>
              <a:t>The more information shared on the front end the quicker I can get it signed and returned to you. </a:t>
            </a:r>
          </a:p>
          <a:p>
            <a:endParaRPr lang="en-US" dirty="0"/>
          </a:p>
          <a:p>
            <a:r>
              <a:rPr lang="en-US" dirty="0"/>
              <a:t>The club office tracks the new equipment on the club inventory sheet. We will also remove disposed of equipment from the inventory list. </a:t>
            </a:r>
          </a:p>
        </p:txBody>
      </p:sp>
      <p:sp>
        <p:nvSpPr>
          <p:cNvPr id="4" name="Slide Number Placeholder 3"/>
          <p:cNvSpPr>
            <a:spLocks noGrp="1"/>
          </p:cNvSpPr>
          <p:nvPr>
            <p:ph type="sldNum" sz="quarter" idx="5"/>
          </p:nvPr>
        </p:nvSpPr>
        <p:spPr/>
        <p:txBody>
          <a:bodyPr/>
          <a:lstStyle/>
          <a:p>
            <a:fld id="{3F42564E-C737-401D-B6A5-CB51BE2CDA01}" type="slidenum">
              <a:rPr lang="en-US" smtClean="0"/>
              <a:t>22</a:t>
            </a:fld>
            <a:endParaRPr lang="en-US"/>
          </a:p>
        </p:txBody>
      </p:sp>
    </p:spTree>
    <p:extLst>
      <p:ext uri="{BB962C8B-B14F-4D97-AF65-F5344CB8AC3E}">
        <p14:creationId xmlns:p14="http://schemas.microsoft.com/office/powerpoint/2010/main" val="1838825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Reciprocal Agreements – a Reciprocal Agreement is an agreement between two clubs that allows both clubs to enjoy and participate with each other on an equal basis for specific events and dates</a:t>
            </a:r>
          </a:p>
          <a:p>
            <a:r>
              <a:rPr lang="en-US" dirty="0"/>
              <a:t>For example – the sun city softball team will go and play at sun city grand and sun city grand softball team will play here.  It has to be a one for one. </a:t>
            </a:r>
          </a:p>
          <a:p>
            <a:r>
              <a:rPr lang="en-US" dirty="0"/>
              <a:t>If you have a schedule please submit it with the form. It will be approved faster. I do contact the other facility to confirm they agree to the reciprocal. </a:t>
            </a:r>
          </a:p>
          <a:p>
            <a:endParaRPr lang="en-US" dirty="0"/>
          </a:p>
          <a:p>
            <a:r>
              <a:rPr lang="en-US" dirty="0"/>
              <a:t>Sanction Event – A sanction event is an event that the public may attend. A sample of this is quilters show or a concert. Each club can have one sanction event a year. Additional sanction events will incur a rental fee. </a:t>
            </a:r>
          </a:p>
          <a:p>
            <a:endParaRPr lang="en-US" dirty="0"/>
          </a:p>
          <a:p>
            <a:r>
              <a:rPr lang="en-US" dirty="0"/>
              <a:t>The club that is hosting the sanction event will need to plan and execute the event. </a:t>
            </a:r>
          </a:p>
          <a:p>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23</a:t>
            </a:fld>
            <a:endParaRPr lang="en-US"/>
          </a:p>
        </p:txBody>
      </p:sp>
    </p:spTree>
    <p:extLst>
      <p:ext uri="{BB962C8B-B14F-4D97-AF65-F5344CB8AC3E}">
        <p14:creationId xmlns:p14="http://schemas.microsoft.com/office/powerpoint/2010/main" val="1394514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13852-9CE1-A38C-6A6A-E8B9EFF53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A015E-B8AB-961B-A237-C34E82F4D3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E45B5-DBDB-2AB3-D415-B9B34D999E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AF459-86C5-4DC6-E2D4-6FBDEE6D0C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2564E-C737-401D-B6A5-CB51BE2CDA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3236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A844-91CA-862E-79FB-5E3A9F359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4AFDC-8D3B-B3D1-A835-2FADE8B9F6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7EFAD-2D6C-5AE2-F3BD-7E0FB64940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6C78A5-8938-4EAC-5567-DE25DA3942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2564E-C737-401D-B6A5-CB51BE2CDA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595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7DCCB-0D7E-CE64-C03B-C86CEFC2F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E199B-05E9-6C6D-37F4-E20977DC1E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3B825-15C2-56B5-B9A0-F74C4E2813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7B069F-E9B4-2F74-801A-C106B15187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2564E-C737-401D-B6A5-CB51BE2CDA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5724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2564E-C737-401D-B6A5-CB51BE2CDA01}" type="slidenum">
              <a:rPr lang="en-US" smtClean="0"/>
              <a:t>27</a:t>
            </a:fld>
            <a:endParaRPr lang="en-US"/>
          </a:p>
        </p:txBody>
      </p:sp>
    </p:spTree>
    <p:extLst>
      <p:ext uri="{BB962C8B-B14F-4D97-AF65-F5344CB8AC3E}">
        <p14:creationId xmlns:p14="http://schemas.microsoft.com/office/powerpoint/2010/main" val="172234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endParaRPr lang="en-US" dirty="0"/>
          </a:p>
          <a:p>
            <a:endParaRPr lang="en-US" dirty="0"/>
          </a:p>
          <a:p>
            <a:endParaRPr lang="en-US" baseline="0" dirty="0"/>
          </a:p>
        </p:txBody>
      </p:sp>
      <p:sp>
        <p:nvSpPr>
          <p:cNvPr id="4" name="Slide Number Placeholder 3"/>
          <p:cNvSpPr>
            <a:spLocks noGrp="1"/>
          </p:cNvSpPr>
          <p:nvPr>
            <p:ph type="sldNum" sz="quarter" idx="5"/>
          </p:nvPr>
        </p:nvSpPr>
        <p:spPr/>
        <p:txBody>
          <a:bodyPr/>
          <a:lstStyle/>
          <a:p>
            <a:fld id="{3F42564E-C737-401D-B6A5-CB51BE2CDA01}" type="slidenum">
              <a:rPr lang="en-US" smtClean="0"/>
              <a:t>3</a:t>
            </a:fld>
            <a:endParaRPr lang="en-US"/>
          </a:p>
        </p:txBody>
      </p:sp>
    </p:spTree>
    <p:extLst>
      <p:ext uri="{BB962C8B-B14F-4D97-AF65-F5344CB8AC3E}">
        <p14:creationId xmlns:p14="http://schemas.microsoft.com/office/powerpoint/2010/main" val="382511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E68CC-3BEF-68F2-84D5-B66F64C4E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1143C-B756-D1D2-8F7D-2CFC4B4E4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7E6BE-8617-ED90-A863-177D01DA5E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F3EC0E-6118-D339-1075-36DE9E811C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2564E-C737-401D-B6A5-CB51BE2CDA0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125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2564E-C737-401D-B6A5-CB51BE2CDA01}" type="slidenum">
              <a:rPr lang="en-US" smtClean="0"/>
              <a:t>5</a:t>
            </a:fld>
            <a:endParaRPr lang="en-US"/>
          </a:p>
        </p:txBody>
      </p:sp>
    </p:spTree>
    <p:extLst>
      <p:ext uri="{BB962C8B-B14F-4D97-AF65-F5344CB8AC3E}">
        <p14:creationId xmlns:p14="http://schemas.microsoft.com/office/powerpoint/2010/main" val="152610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Club forms – not listed attendance and financial – they are specific to the club</a:t>
            </a:r>
          </a:p>
        </p:txBody>
      </p:sp>
      <p:sp>
        <p:nvSpPr>
          <p:cNvPr id="4" name="Slide Number Placeholder 3"/>
          <p:cNvSpPr>
            <a:spLocks noGrp="1"/>
          </p:cNvSpPr>
          <p:nvPr>
            <p:ph type="sldNum" sz="quarter" idx="5"/>
          </p:nvPr>
        </p:nvSpPr>
        <p:spPr/>
        <p:txBody>
          <a:bodyPr/>
          <a:lstStyle/>
          <a:p>
            <a:fld id="{3F42564E-C737-401D-B6A5-CB51BE2CDA01}" type="slidenum">
              <a:rPr lang="en-US" smtClean="0"/>
              <a:t>6</a:t>
            </a:fld>
            <a:endParaRPr lang="en-US"/>
          </a:p>
        </p:txBody>
      </p:sp>
    </p:spTree>
    <p:extLst>
      <p:ext uri="{BB962C8B-B14F-4D97-AF65-F5344CB8AC3E}">
        <p14:creationId xmlns:p14="http://schemas.microsoft.com/office/powerpoint/2010/main" val="178264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14E55-D695-F08C-CC29-650577AEA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AF304-5730-B36F-946A-275D26054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D51DB-F725-263C-4A24-784F7FDD4B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A4221-E7FD-DE86-AA8C-FFAA039F53D9}"/>
              </a:ext>
            </a:extLst>
          </p:cNvPr>
          <p:cNvSpPr>
            <a:spLocks noGrp="1"/>
          </p:cNvSpPr>
          <p:nvPr>
            <p:ph type="sldNum" sz="quarter" idx="5"/>
          </p:nvPr>
        </p:nvSpPr>
        <p:spPr/>
        <p:txBody>
          <a:bodyPr/>
          <a:lstStyle/>
          <a:p>
            <a:fld id="{3F42564E-C737-401D-B6A5-CB51BE2CDA01}" type="slidenum">
              <a:rPr lang="en-US" smtClean="0"/>
              <a:t>7</a:t>
            </a:fld>
            <a:endParaRPr lang="en-US"/>
          </a:p>
        </p:txBody>
      </p:sp>
    </p:spTree>
    <p:extLst>
      <p:ext uri="{BB962C8B-B14F-4D97-AF65-F5344CB8AC3E}">
        <p14:creationId xmlns:p14="http://schemas.microsoft.com/office/powerpoint/2010/main" val="2495167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2564E-C737-401D-B6A5-CB51BE2CDA01}" type="slidenum">
              <a:rPr lang="en-US" smtClean="0"/>
              <a:t>8</a:t>
            </a:fld>
            <a:endParaRPr lang="en-US"/>
          </a:p>
        </p:txBody>
      </p:sp>
    </p:spTree>
    <p:extLst>
      <p:ext uri="{BB962C8B-B14F-4D97-AF65-F5344CB8AC3E}">
        <p14:creationId xmlns:p14="http://schemas.microsoft.com/office/powerpoint/2010/main" val="252802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tell your club members they were deleted or invalid. Just ask to see their card or send them to member services to have it checked. </a:t>
            </a:r>
          </a:p>
          <a:p>
            <a:endParaRPr lang="en-US" dirty="0"/>
          </a:p>
          <a:p>
            <a:r>
              <a:rPr lang="en-US" dirty="0"/>
              <a:t>You do not need to send anything back to the club office. This is for your information and to correct before the next roster is due. </a:t>
            </a:r>
          </a:p>
        </p:txBody>
      </p:sp>
      <p:sp>
        <p:nvSpPr>
          <p:cNvPr id="4" name="Slide Number Placeholder 3"/>
          <p:cNvSpPr>
            <a:spLocks noGrp="1"/>
          </p:cNvSpPr>
          <p:nvPr>
            <p:ph type="sldNum" sz="quarter" idx="5"/>
          </p:nvPr>
        </p:nvSpPr>
        <p:spPr/>
        <p:txBody>
          <a:bodyPr/>
          <a:lstStyle/>
          <a:p>
            <a:fld id="{3F42564E-C737-401D-B6A5-CB51BE2CDA01}" type="slidenum">
              <a:rPr lang="en-US" smtClean="0"/>
              <a:t>9</a:t>
            </a:fld>
            <a:endParaRPr lang="en-US"/>
          </a:p>
        </p:txBody>
      </p:sp>
    </p:spTree>
    <p:extLst>
      <p:ext uri="{BB962C8B-B14F-4D97-AF65-F5344CB8AC3E}">
        <p14:creationId xmlns:p14="http://schemas.microsoft.com/office/powerpoint/2010/main" val="250564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89F-C2C6-C76C-3901-8B05D559B5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CB5CDA-21B1-7161-7DDC-AD409D605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831FFF-E49D-5771-59A8-13260ABDD28C}"/>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5" name="Footer Placeholder 4">
            <a:extLst>
              <a:ext uri="{FF2B5EF4-FFF2-40B4-BE49-F238E27FC236}">
                <a16:creationId xmlns:a16="http://schemas.microsoft.com/office/drawing/2014/main" id="{E2CE2FE6-4763-C72F-EF84-E6C85A084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2D1F7-218F-3FB9-A93B-A7B3BCE35531}"/>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354067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1664-6A1E-293B-68EF-C31E75E6CD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985145-7BD2-12EA-FA8B-2A3F91AC1F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47A57-3BC0-9F4D-E873-5405C434A00E}"/>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5" name="Footer Placeholder 4">
            <a:extLst>
              <a:ext uri="{FF2B5EF4-FFF2-40B4-BE49-F238E27FC236}">
                <a16:creationId xmlns:a16="http://schemas.microsoft.com/office/drawing/2014/main" id="{7B322747-313D-57BA-EBC7-9A27EC859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D81C0-145F-2A06-0DD2-611CC222F9B1}"/>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87473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D3048-46BE-DA8C-A048-68D3A8AE8D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5617D0-D747-C867-D2A3-D1A7D1B185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D629C6-329F-D149-309E-41EB0E12A268}"/>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5" name="Footer Placeholder 4">
            <a:extLst>
              <a:ext uri="{FF2B5EF4-FFF2-40B4-BE49-F238E27FC236}">
                <a16:creationId xmlns:a16="http://schemas.microsoft.com/office/drawing/2014/main" id="{986E5E42-2441-8E4A-6B8A-DC1369252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CED89-DE7F-A322-6F27-2CDD3CC66D23}"/>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136486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F700-67F3-2ED9-6E15-BCE8B45DC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B2C7F-DC45-3656-17F9-9391D89614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C07D1-1BF1-39CD-F65C-BCE4451D664A}"/>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5" name="Footer Placeholder 4">
            <a:extLst>
              <a:ext uri="{FF2B5EF4-FFF2-40B4-BE49-F238E27FC236}">
                <a16:creationId xmlns:a16="http://schemas.microsoft.com/office/drawing/2014/main" id="{085C8997-CB83-EE79-3846-EF5B238F7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B88D8-61F5-7866-AED4-BCFD12C725B3}"/>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342393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DC46-328C-F14A-7E8C-0944979CF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85978B-89D3-2CA0-5B8F-2EFE3063B1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F011E-03B3-D945-B5A0-F20827EAF172}"/>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5" name="Footer Placeholder 4">
            <a:extLst>
              <a:ext uri="{FF2B5EF4-FFF2-40B4-BE49-F238E27FC236}">
                <a16:creationId xmlns:a16="http://schemas.microsoft.com/office/drawing/2014/main" id="{02EF10ED-D5C8-6292-D32E-39401A6EF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71F0A-4C32-7531-6EE5-6423B43B5920}"/>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336629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B043-E2D3-4B94-FB88-FFE9636C1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12693-E5AA-5644-5AD3-2EBFD2BD20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70E02E-0056-20A3-A2DF-1C39C95B00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29076-CA3F-270B-1541-4B9F043D72FA}"/>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6" name="Footer Placeholder 5">
            <a:extLst>
              <a:ext uri="{FF2B5EF4-FFF2-40B4-BE49-F238E27FC236}">
                <a16:creationId xmlns:a16="http://schemas.microsoft.com/office/drawing/2014/main" id="{C96D91D7-4581-8005-5AB9-2C54A2739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858F9-684C-77E1-3623-1CACCBBF3E68}"/>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345393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D4AF-6404-262D-B4C8-31DBF2D09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F03153-7985-75D5-21B3-071E4B26B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4DCE7-D7C7-73FF-4BE0-74A4909686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68ADD-992A-026F-3D62-D63AD5D42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901BD-35D3-4B3A-1499-EAAAD5AE7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B6DD03-AA41-447B-52F9-483DA4CB0104}"/>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8" name="Footer Placeholder 7">
            <a:extLst>
              <a:ext uri="{FF2B5EF4-FFF2-40B4-BE49-F238E27FC236}">
                <a16:creationId xmlns:a16="http://schemas.microsoft.com/office/drawing/2014/main" id="{20FBF7E9-05DD-5AC8-17C9-198856C0C5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B6206-EF1A-E419-88F6-C87DF8FC8FD3}"/>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71095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5101-832B-332E-C13A-1702FB6C2B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32529B-D09C-5701-7344-D0BE3F847D27}"/>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4" name="Footer Placeholder 3">
            <a:extLst>
              <a:ext uri="{FF2B5EF4-FFF2-40B4-BE49-F238E27FC236}">
                <a16:creationId xmlns:a16="http://schemas.microsoft.com/office/drawing/2014/main" id="{07564ACA-28E3-A481-F8CC-CF1FE96786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936554-B441-75CB-3B0F-A2D9394388D8}"/>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17174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3E0DA-ED51-27FB-07EB-B50600EE7FB9}"/>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3" name="Footer Placeholder 2">
            <a:extLst>
              <a:ext uri="{FF2B5EF4-FFF2-40B4-BE49-F238E27FC236}">
                <a16:creationId xmlns:a16="http://schemas.microsoft.com/office/drawing/2014/main" id="{4975F0B2-56CB-681D-EAC5-DD2006FD7B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E4131-B3AB-8B96-967F-D7D85FAE02C2}"/>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100167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17E6-11C7-58CC-0AF3-231AAD70D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24E5D3-B64E-8BE3-C249-D5F696A5D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BA92C-7FCE-56A6-AEF9-4314A6104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FC838A-8EA1-93A9-275F-9D44BF19AFDA}"/>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6" name="Footer Placeholder 5">
            <a:extLst>
              <a:ext uri="{FF2B5EF4-FFF2-40B4-BE49-F238E27FC236}">
                <a16:creationId xmlns:a16="http://schemas.microsoft.com/office/drawing/2014/main" id="{EE886C3C-F7D0-4499-F7E1-5F1D4D54A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761A2-5B4D-42AF-A663-41F289B9F6B6}"/>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82940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B19F-AF98-156B-8BEE-63200DA21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199F6F-8700-33FB-A5E1-15D6B409E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BB4487-E86E-2F29-E2FA-90AC9E8EF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28468-7109-1203-48DC-91114B50590A}"/>
              </a:ext>
            </a:extLst>
          </p:cNvPr>
          <p:cNvSpPr>
            <a:spLocks noGrp="1"/>
          </p:cNvSpPr>
          <p:nvPr>
            <p:ph type="dt" sz="half" idx="10"/>
          </p:nvPr>
        </p:nvSpPr>
        <p:spPr/>
        <p:txBody>
          <a:bodyPr/>
          <a:lstStyle/>
          <a:p>
            <a:fld id="{5DE2A6EC-368E-41C2-91C3-CD589CC6FA5F}" type="datetimeFigureOut">
              <a:rPr lang="en-US" smtClean="0"/>
              <a:t>2/5/2025</a:t>
            </a:fld>
            <a:endParaRPr lang="en-US"/>
          </a:p>
        </p:txBody>
      </p:sp>
      <p:sp>
        <p:nvSpPr>
          <p:cNvPr id="6" name="Footer Placeholder 5">
            <a:extLst>
              <a:ext uri="{FF2B5EF4-FFF2-40B4-BE49-F238E27FC236}">
                <a16:creationId xmlns:a16="http://schemas.microsoft.com/office/drawing/2014/main" id="{7D4FE7E6-04F8-C358-2238-83874B3AA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E5CC5A-714D-F40D-FD74-955B89E6E4AE}"/>
              </a:ext>
            </a:extLst>
          </p:cNvPr>
          <p:cNvSpPr>
            <a:spLocks noGrp="1"/>
          </p:cNvSpPr>
          <p:nvPr>
            <p:ph type="sldNum" sz="quarter" idx="12"/>
          </p:nvPr>
        </p:nvSpPr>
        <p:spPr/>
        <p:txBody>
          <a:bodyPr/>
          <a:lstStyle/>
          <a:p>
            <a:fld id="{AB2006A9-4F28-4007-A810-DEBBB5AF4099}" type="slidenum">
              <a:rPr lang="en-US" smtClean="0"/>
              <a:t>‹#›</a:t>
            </a:fld>
            <a:endParaRPr lang="en-US"/>
          </a:p>
        </p:txBody>
      </p:sp>
    </p:spTree>
    <p:extLst>
      <p:ext uri="{BB962C8B-B14F-4D97-AF65-F5344CB8AC3E}">
        <p14:creationId xmlns:p14="http://schemas.microsoft.com/office/powerpoint/2010/main" val="313586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BD764-4B22-0608-9B57-0D3EC8353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86A201-3905-7CDC-55D5-FAA9787ABD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11836C-1658-0E60-1DFE-6F6DE7DBF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E2A6EC-368E-41C2-91C3-CD589CC6FA5F}" type="datetimeFigureOut">
              <a:rPr lang="en-US" smtClean="0"/>
              <a:t>2/5/2025</a:t>
            </a:fld>
            <a:endParaRPr lang="en-US"/>
          </a:p>
        </p:txBody>
      </p:sp>
      <p:sp>
        <p:nvSpPr>
          <p:cNvPr id="5" name="Footer Placeholder 4">
            <a:extLst>
              <a:ext uri="{FF2B5EF4-FFF2-40B4-BE49-F238E27FC236}">
                <a16:creationId xmlns:a16="http://schemas.microsoft.com/office/drawing/2014/main" id="{86C41DAF-7A21-44F2-FB0E-7D49F5F5F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50D4C0-1120-0AA0-CB91-32A0E0ED70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2006A9-4F28-4007-A810-DEBBB5AF4099}" type="slidenum">
              <a:rPr lang="en-US" smtClean="0"/>
              <a:t>‹#›</a:t>
            </a:fld>
            <a:endParaRPr lang="en-US"/>
          </a:p>
        </p:txBody>
      </p:sp>
    </p:spTree>
    <p:extLst>
      <p:ext uri="{BB962C8B-B14F-4D97-AF65-F5344CB8AC3E}">
        <p14:creationId xmlns:p14="http://schemas.microsoft.com/office/powerpoint/2010/main" val="126664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lubs@suncityaz.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awillette@suncityaz.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CofSC final.ai">
            <a:extLst>
              <a:ext uri="{FF2B5EF4-FFF2-40B4-BE49-F238E27FC236}">
                <a16:creationId xmlns:a16="http://schemas.microsoft.com/office/drawing/2014/main" id="{4E2EA200-DB37-8025-332B-A7E2C56B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124" y="1274491"/>
            <a:ext cx="9214701" cy="4665118"/>
          </a:xfrm>
          <a:prstGeom prst="rect">
            <a:avLst/>
          </a:prstGeom>
        </p:spPr>
      </p:pic>
    </p:spTree>
    <p:extLst>
      <p:ext uri="{BB962C8B-B14F-4D97-AF65-F5344CB8AC3E}">
        <p14:creationId xmlns:p14="http://schemas.microsoft.com/office/powerpoint/2010/main" val="179117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21E36B0C-C903-1E8B-9967-8DCFF0E472FA}"/>
              </a:ext>
            </a:extLst>
          </p:cNvPr>
          <p:cNvSpPr>
            <a:spLocks noGrp="1"/>
          </p:cNvSpPr>
          <p:nvPr>
            <p:ph type="title"/>
          </p:nvPr>
        </p:nvSpPr>
        <p:spPr/>
        <p:txBody>
          <a:bodyPr/>
          <a:lstStyle/>
          <a:p>
            <a:pPr algn="ctr"/>
            <a:r>
              <a:rPr lang="en-US" dirty="0"/>
              <a:t>Member Validator</a:t>
            </a:r>
          </a:p>
        </p:txBody>
      </p:sp>
      <p:sp>
        <p:nvSpPr>
          <p:cNvPr id="11" name="Content Placeholder 10">
            <a:extLst>
              <a:ext uri="{FF2B5EF4-FFF2-40B4-BE49-F238E27FC236}">
                <a16:creationId xmlns:a16="http://schemas.microsoft.com/office/drawing/2014/main" id="{7F3BEEFD-449D-E944-35ED-C48B743758F4}"/>
              </a:ext>
            </a:extLst>
          </p:cNvPr>
          <p:cNvSpPr>
            <a:spLocks noGrp="1"/>
          </p:cNvSpPr>
          <p:nvPr>
            <p:ph sz="half" idx="2"/>
          </p:nvPr>
        </p:nvSpPr>
        <p:spPr>
          <a:xfrm>
            <a:off x="6204286" y="1825625"/>
            <a:ext cx="5181600" cy="4351338"/>
          </a:xfrm>
        </p:spPr>
        <p:txBody>
          <a:bodyPr vert="horz" lIns="91440" tIns="45720" rIns="91440" bIns="45720" rtlCol="0" anchor="ctr">
            <a:normAutofit/>
          </a:bodyPr>
          <a:lstStyle/>
          <a:p>
            <a:endParaRPr lang="en-US" sz="2000" dirty="0"/>
          </a:p>
          <a:p>
            <a:endParaRPr lang="en-US" sz="2000" dirty="0"/>
          </a:p>
        </p:txBody>
      </p:sp>
      <p:pic>
        <p:nvPicPr>
          <p:cNvPr id="32" name="Picture 31">
            <a:extLst>
              <a:ext uri="{FF2B5EF4-FFF2-40B4-BE49-F238E27FC236}">
                <a16:creationId xmlns:a16="http://schemas.microsoft.com/office/drawing/2014/main" id="{1582B867-EE5C-52A7-0D6F-DF8C07D4C21B}"/>
              </a:ext>
            </a:extLst>
          </p:cNvPr>
          <p:cNvPicPr>
            <a:picLocks noChangeAspect="1"/>
          </p:cNvPicPr>
          <p:nvPr/>
        </p:nvPicPr>
        <p:blipFill>
          <a:blip r:embed="rId3"/>
          <a:stretch>
            <a:fillRect/>
          </a:stretch>
        </p:blipFill>
        <p:spPr>
          <a:xfrm>
            <a:off x="999623" y="1825625"/>
            <a:ext cx="4610100" cy="4333875"/>
          </a:xfrm>
          <a:prstGeom prst="rect">
            <a:avLst/>
          </a:prstGeom>
        </p:spPr>
      </p:pic>
      <p:pic>
        <p:nvPicPr>
          <p:cNvPr id="36" name="Picture 35">
            <a:extLst>
              <a:ext uri="{FF2B5EF4-FFF2-40B4-BE49-F238E27FC236}">
                <a16:creationId xmlns:a16="http://schemas.microsoft.com/office/drawing/2014/main" id="{68B80118-A27E-F8E9-1E16-D71E84711B89}"/>
              </a:ext>
            </a:extLst>
          </p:cNvPr>
          <p:cNvPicPr>
            <a:picLocks noChangeAspect="1"/>
          </p:cNvPicPr>
          <p:nvPr/>
        </p:nvPicPr>
        <p:blipFill>
          <a:blip r:embed="rId4"/>
          <a:stretch>
            <a:fillRect/>
          </a:stretch>
        </p:blipFill>
        <p:spPr>
          <a:xfrm>
            <a:off x="6300787" y="1825625"/>
            <a:ext cx="5534025" cy="4351338"/>
          </a:xfrm>
          <a:prstGeom prst="rect">
            <a:avLst/>
          </a:prstGeom>
        </p:spPr>
      </p:pic>
    </p:spTree>
    <p:extLst>
      <p:ext uri="{BB962C8B-B14F-4D97-AF65-F5344CB8AC3E}">
        <p14:creationId xmlns:p14="http://schemas.microsoft.com/office/powerpoint/2010/main" val="246072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AD1F-3BBB-1C4A-5912-0DD24865D064}"/>
              </a:ext>
            </a:extLst>
          </p:cNvPr>
          <p:cNvSpPr>
            <a:spLocks noGrp="1"/>
          </p:cNvSpPr>
          <p:nvPr>
            <p:ph type="title"/>
          </p:nvPr>
        </p:nvSpPr>
        <p:spPr/>
        <p:txBody>
          <a:bodyPr/>
          <a:lstStyle/>
          <a:p>
            <a:pPr algn="ctr"/>
            <a:r>
              <a:rPr lang="en-US" dirty="0"/>
              <a:t>Validator Results</a:t>
            </a:r>
          </a:p>
        </p:txBody>
      </p:sp>
      <p:pic>
        <p:nvPicPr>
          <p:cNvPr id="6" name="Content Placeholder 5">
            <a:extLst>
              <a:ext uri="{FF2B5EF4-FFF2-40B4-BE49-F238E27FC236}">
                <a16:creationId xmlns:a16="http://schemas.microsoft.com/office/drawing/2014/main" id="{6C7D7403-9B0D-84FD-8C8E-8C17142D119F}"/>
              </a:ext>
            </a:extLst>
          </p:cNvPr>
          <p:cNvPicPr>
            <a:picLocks noGrp="1" noChangeAspect="1"/>
          </p:cNvPicPr>
          <p:nvPr>
            <p:ph sz="half" idx="1"/>
          </p:nvPr>
        </p:nvPicPr>
        <p:blipFill>
          <a:blip r:embed="rId3"/>
          <a:stretch>
            <a:fillRect/>
          </a:stretch>
        </p:blipFill>
        <p:spPr>
          <a:xfrm>
            <a:off x="838200" y="1825625"/>
            <a:ext cx="5181600" cy="4351338"/>
          </a:xfrm>
        </p:spPr>
      </p:pic>
      <p:pic>
        <p:nvPicPr>
          <p:cNvPr id="13" name="Picture 12">
            <a:extLst>
              <a:ext uri="{FF2B5EF4-FFF2-40B4-BE49-F238E27FC236}">
                <a16:creationId xmlns:a16="http://schemas.microsoft.com/office/drawing/2014/main" id="{9696827F-E2F4-64C7-8598-E5CCCA533FE1}"/>
              </a:ext>
            </a:extLst>
          </p:cNvPr>
          <p:cNvPicPr>
            <a:picLocks noChangeAspect="1"/>
          </p:cNvPicPr>
          <p:nvPr/>
        </p:nvPicPr>
        <p:blipFill>
          <a:blip r:embed="rId4"/>
          <a:stretch>
            <a:fillRect/>
          </a:stretch>
        </p:blipFill>
        <p:spPr>
          <a:xfrm>
            <a:off x="6363202" y="1825625"/>
            <a:ext cx="5505450" cy="4351338"/>
          </a:xfrm>
          <a:prstGeom prst="rect">
            <a:avLst/>
          </a:prstGeom>
        </p:spPr>
      </p:pic>
    </p:spTree>
    <p:extLst>
      <p:ext uri="{BB962C8B-B14F-4D97-AF65-F5344CB8AC3E}">
        <p14:creationId xmlns:p14="http://schemas.microsoft.com/office/powerpoint/2010/main" val="375024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E32CD-AEC6-1752-77BE-19729F72FB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92803F-5C89-8967-AECB-9CABE32A9A27}"/>
              </a:ext>
            </a:extLst>
          </p:cNvPr>
          <p:cNvSpPr>
            <a:spLocks noGrp="1"/>
          </p:cNvSpPr>
          <p:nvPr>
            <p:ph type="title"/>
          </p:nvPr>
        </p:nvSpPr>
        <p:spPr>
          <a:xfrm>
            <a:off x="5712027" y="366140"/>
            <a:ext cx="5660665" cy="1074892"/>
          </a:xfrm>
        </p:spPr>
        <p:txBody>
          <a:bodyPr>
            <a:normAutofit/>
          </a:bodyPr>
          <a:lstStyle/>
          <a:p>
            <a:r>
              <a:rPr lang="en-US" dirty="0"/>
              <a:t>Meeting Schedule </a:t>
            </a:r>
          </a:p>
        </p:txBody>
      </p:sp>
      <p:sp>
        <p:nvSpPr>
          <p:cNvPr id="12" name="TextBox 11">
            <a:extLst>
              <a:ext uri="{FF2B5EF4-FFF2-40B4-BE49-F238E27FC236}">
                <a16:creationId xmlns:a16="http://schemas.microsoft.com/office/drawing/2014/main" id="{76FA0D60-E7EC-2A16-8184-5AE29BC2FE64}"/>
              </a:ext>
            </a:extLst>
          </p:cNvPr>
          <p:cNvSpPr txBox="1"/>
          <p:nvPr/>
        </p:nvSpPr>
        <p:spPr>
          <a:xfrm>
            <a:off x="5785013" y="1547642"/>
            <a:ext cx="5660665" cy="954107"/>
          </a:xfrm>
          <a:prstGeom prst="rect">
            <a:avLst/>
          </a:prstGeom>
          <a:noFill/>
        </p:spPr>
        <p:txBody>
          <a:bodyPr wrap="square" rtlCol="0">
            <a:spAutoFit/>
          </a:bodyPr>
          <a:lstStyle/>
          <a:p>
            <a:r>
              <a:rPr lang="en-US" sz="2800" dirty="0"/>
              <a:t>2026 forms due prior to April 30th </a:t>
            </a:r>
          </a:p>
          <a:p>
            <a:endParaRPr lang="en-US" sz="2800" dirty="0"/>
          </a:p>
        </p:txBody>
      </p:sp>
      <p:sp>
        <p:nvSpPr>
          <p:cNvPr id="13" name="TextBox 12">
            <a:extLst>
              <a:ext uri="{FF2B5EF4-FFF2-40B4-BE49-F238E27FC236}">
                <a16:creationId xmlns:a16="http://schemas.microsoft.com/office/drawing/2014/main" id="{087383A9-CD60-A581-B85C-90DF75741D8B}"/>
              </a:ext>
            </a:extLst>
          </p:cNvPr>
          <p:cNvSpPr txBox="1"/>
          <p:nvPr/>
        </p:nvSpPr>
        <p:spPr>
          <a:xfrm>
            <a:off x="5740381" y="2917974"/>
            <a:ext cx="5268493" cy="830997"/>
          </a:xfrm>
          <a:prstGeom prst="rect">
            <a:avLst/>
          </a:prstGeom>
          <a:noFill/>
        </p:spPr>
        <p:txBody>
          <a:bodyPr wrap="square" rtlCol="0">
            <a:spAutoFit/>
          </a:bodyPr>
          <a:lstStyle/>
          <a:p>
            <a:r>
              <a:rPr lang="en-US" sz="2800" dirty="0"/>
              <a:t>Requirements </a:t>
            </a:r>
          </a:p>
          <a:p>
            <a:r>
              <a:rPr lang="en-US" sz="2000" dirty="0"/>
              <a:t>– (2) Board and (1) Membership Meetings </a:t>
            </a:r>
          </a:p>
        </p:txBody>
      </p:sp>
      <p:sp>
        <p:nvSpPr>
          <p:cNvPr id="17" name="TextBox 16">
            <a:extLst>
              <a:ext uri="{FF2B5EF4-FFF2-40B4-BE49-F238E27FC236}">
                <a16:creationId xmlns:a16="http://schemas.microsoft.com/office/drawing/2014/main" id="{B6001EC9-362A-3A29-B0C2-982825BC44D1}"/>
              </a:ext>
            </a:extLst>
          </p:cNvPr>
          <p:cNvSpPr txBox="1"/>
          <p:nvPr/>
        </p:nvSpPr>
        <p:spPr>
          <a:xfrm>
            <a:off x="5745135" y="2165033"/>
            <a:ext cx="5740419" cy="523220"/>
          </a:xfrm>
          <a:prstGeom prst="rect">
            <a:avLst/>
          </a:prstGeom>
          <a:noFill/>
        </p:spPr>
        <p:txBody>
          <a:bodyPr wrap="square" rtlCol="0">
            <a:spAutoFit/>
          </a:bodyPr>
          <a:lstStyle/>
          <a:p>
            <a:r>
              <a:rPr lang="en-US" sz="2800" dirty="0"/>
              <a:t>Club Hours/Setup/Decoration times </a:t>
            </a:r>
          </a:p>
        </p:txBody>
      </p:sp>
      <p:sp>
        <p:nvSpPr>
          <p:cNvPr id="23" name="TextBox 22">
            <a:extLst>
              <a:ext uri="{FF2B5EF4-FFF2-40B4-BE49-F238E27FC236}">
                <a16:creationId xmlns:a16="http://schemas.microsoft.com/office/drawing/2014/main" id="{7500D660-CC90-5C1F-BE92-99876E82E99C}"/>
              </a:ext>
            </a:extLst>
          </p:cNvPr>
          <p:cNvSpPr txBox="1"/>
          <p:nvPr/>
        </p:nvSpPr>
        <p:spPr>
          <a:xfrm>
            <a:off x="5722839" y="3909948"/>
            <a:ext cx="6094140" cy="954107"/>
          </a:xfrm>
          <a:prstGeom prst="rect">
            <a:avLst/>
          </a:prstGeom>
          <a:noFill/>
        </p:spPr>
        <p:txBody>
          <a:bodyPr wrap="square">
            <a:spAutoFit/>
          </a:bodyPr>
          <a:lstStyle/>
          <a:p>
            <a:r>
              <a:rPr lang="en-US" sz="2800" dirty="0"/>
              <a:t>Scheduling Conflicts</a:t>
            </a:r>
          </a:p>
          <a:p>
            <a:r>
              <a:rPr lang="en-US" sz="2800" dirty="0"/>
              <a:t>-</a:t>
            </a:r>
            <a:r>
              <a:rPr lang="en-US" sz="2000" dirty="0"/>
              <a:t>Call and Email</a:t>
            </a:r>
          </a:p>
        </p:txBody>
      </p:sp>
      <p:sp>
        <p:nvSpPr>
          <p:cNvPr id="26" name="TextBox 25">
            <a:extLst>
              <a:ext uri="{FF2B5EF4-FFF2-40B4-BE49-F238E27FC236}">
                <a16:creationId xmlns:a16="http://schemas.microsoft.com/office/drawing/2014/main" id="{7BCA52A7-0489-34FA-535A-690D3A7DAEE5}"/>
              </a:ext>
            </a:extLst>
          </p:cNvPr>
          <p:cNvSpPr txBox="1"/>
          <p:nvPr/>
        </p:nvSpPr>
        <p:spPr>
          <a:xfrm>
            <a:off x="5722839" y="4970666"/>
            <a:ext cx="6094140" cy="1138773"/>
          </a:xfrm>
          <a:prstGeom prst="rect">
            <a:avLst/>
          </a:prstGeom>
          <a:noFill/>
        </p:spPr>
        <p:txBody>
          <a:bodyPr wrap="square">
            <a:spAutoFit/>
          </a:bodyPr>
          <a:lstStyle/>
          <a:p>
            <a:r>
              <a:rPr lang="en-US" sz="2800" dirty="0"/>
              <a:t>Adding/Canceling a Meeting </a:t>
            </a:r>
          </a:p>
          <a:p>
            <a:endParaRPr lang="en-US" sz="2000" dirty="0"/>
          </a:p>
          <a:p>
            <a:endParaRPr lang="en-US" sz="2000" dirty="0"/>
          </a:p>
        </p:txBody>
      </p:sp>
      <p:sp>
        <p:nvSpPr>
          <p:cNvPr id="32" name="TextBox 31">
            <a:extLst>
              <a:ext uri="{FF2B5EF4-FFF2-40B4-BE49-F238E27FC236}">
                <a16:creationId xmlns:a16="http://schemas.microsoft.com/office/drawing/2014/main" id="{28B960BE-4858-EB3C-6104-5AF5B970AA40}"/>
              </a:ext>
            </a:extLst>
          </p:cNvPr>
          <p:cNvSpPr txBox="1"/>
          <p:nvPr/>
        </p:nvSpPr>
        <p:spPr>
          <a:xfrm>
            <a:off x="5722839" y="5885835"/>
            <a:ext cx="6094140" cy="523220"/>
          </a:xfrm>
          <a:prstGeom prst="rect">
            <a:avLst/>
          </a:prstGeom>
          <a:noFill/>
        </p:spPr>
        <p:txBody>
          <a:bodyPr wrap="square">
            <a:spAutoFit/>
          </a:bodyPr>
          <a:lstStyle/>
          <a:p>
            <a:r>
              <a:rPr lang="en-US" sz="2800" dirty="0"/>
              <a:t>No Show Fee </a:t>
            </a:r>
          </a:p>
        </p:txBody>
      </p:sp>
      <p:pic>
        <p:nvPicPr>
          <p:cNvPr id="2" name="Picture 1">
            <a:extLst>
              <a:ext uri="{FF2B5EF4-FFF2-40B4-BE49-F238E27FC236}">
                <a16:creationId xmlns:a16="http://schemas.microsoft.com/office/drawing/2014/main" id="{7D9B601A-D83F-E0E4-5B71-92C3BF67745A}"/>
              </a:ext>
            </a:extLst>
          </p:cNvPr>
          <p:cNvPicPr>
            <a:picLocks noChangeAspect="1"/>
          </p:cNvPicPr>
          <p:nvPr/>
        </p:nvPicPr>
        <p:blipFill>
          <a:blip r:embed="rId3"/>
          <a:stretch>
            <a:fillRect/>
          </a:stretch>
        </p:blipFill>
        <p:spPr>
          <a:xfrm>
            <a:off x="375021" y="457200"/>
            <a:ext cx="5092717" cy="5752546"/>
          </a:xfrm>
          <a:prstGeom prst="rect">
            <a:avLst/>
          </a:prstGeom>
        </p:spPr>
      </p:pic>
    </p:spTree>
    <p:extLst>
      <p:ext uri="{BB962C8B-B14F-4D97-AF65-F5344CB8AC3E}">
        <p14:creationId xmlns:p14="http://schemas.microsoft.com/office/powerpoint/2010/main" val="3475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23" grpId="0"/>
      <p:bldP spid="26"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753D-3CB4-7161-08D2-ACEC7C2D3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14E0B-F264-47BF-9BF6-00D8068CF715}"/>
              </a:ext>
            </a:extLst>
          </p:cNvPr>
          <p:cNvSpPr>
            <a:spLocks noGrp="1"/>
          </p:cNvSpPr>
          <p:nvPr>
            <p:ph type="title"/>
          </p:nvPr>
        </p:nvSpPr>
        <p:spPr/>
        <p:txBody>
          <a:bodyPr/>
          <a:lstStyle/>
          <a:p>
            <a:pPr algn="ctr"/>
            <a:r>
              <a:rPr lang="en-US" dirty="0"/>
              <a:t>Setup Forms</a:t>
            </a:r>
          </a:p>
        </p:txBody>
      </p:sp>
      <p:sp>
        <p:nvSpPr>
          <p:cNvPr id="6" name="Content Placeholder 5">
            <a:extLst>
              <a:ext uri="{FF2B5EF4-FFF2-40B4-BE49-F238E27FC236}">
                <a16:creationId xmlns:a16="http://schemas.microsoft.com/office/drawing/2014/main" id="{805189D2-6ADE-0CC3-88CE-B2AB512501EC}"/>
              </a:ext>
            </a:extLst>
          </p:cNvPr>
          <p:cNvSpPr>
            <a:spLocks noGrp="1"/>
          </p:cNvSpPr>
          <p:nvPr>
            <p:ph idx="1"/>
          </p:nvPr>
        </p:nvSpPr>
        <p:spPr>
          <a:xfrm>
            <a:off x="838200" y="1655128"/>
            <a:ext cx="3459164" cy="3209925"/>
          </a:xfrm>
        </p:spPr>
        <p:txBody>
          <a:bodyPr/>
          <a:lstStyle/>
          <a:p>
            <a:r>
              <a:rPr lang="en-US" dirty="0"/>
              <a:t>Master Setup Forms</a:t>
            </a:r>
          </a:p>
          <a:p>
            <a:r>
              <a:rPr lang="en-US" dirty="0"/>
              <a:t>Due month prior to the event</a:t>
            </a:r>
          </a:p>
          <a:p>
            <a:r>
              <a:rPr lang="en-US" dirty="0"/>
              <a:t>Club’s Office Sends to Centers and Audio Visual Teams</a:t>
            </a:r>
          </a:p>
          <a:p>
            <a:endParaRPr lang="en-US" dirty="0"/>
          </a:p>
          <a:p>
            <a:pPr marL="0" indent="0">
              <a:buNone/>
            </a:pPr>
            <a:endParaRPr lang="en-US" dirty="0"/>
          </a:p>
        </p:txBody>
      </p:sp>
      <p:pic>
        <p:nvPicPr>
          <p:cNvPr id="8" name="Picture 7">
            <a:extLst>
              <a:ext uri="{FF2B5EF4-FFF2-40B4-BE49-F238E27FC236}">
                <a16:creationId xmlns:a16="http://schemas.microsoft.com/office/drawing/2014/main" id="{90A1E313-AC1B-D3C3-ACD1-B8C3E321F379}"/>
              </a:ext>
            </a:extLst>
          </p:cNvPr>
          <p:cNvPicPr>
            <a:picLocks noChangeAspect="1"/>
          </p:cNvPicPr>
          <p:nvPr/>
        </p:nvPicPr>
        <p:blipFill>
          <a:blip r:embed="rId3"/>
          <a:stretch>
            <a:fillRect/>
          </a:stretch>
        </p:blipFill>
        <p:spPr>
          <a:xfrm>
            <a:off x="4297364" y="1655128"/>
            <a:ext cx="7506969" cy="3209925"/>
          </a:xfrm>
          <a:prstGeom prst="rect">
            <a:avLst/>
          </a:prstGeom>
        </p:spPr>
      </p:pic>
    </p:spTree>
    <p:extLst>
      <p:ext uri="{BB962C8B-B14F-4D97-AF65-F5344CB8AC3E}">
        <p14:creationId xmlns:p14="http://schemas.microsoft.com/office/powerpoint/2010/main" val="375143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2A946-D058-B399-4387-725B11A97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C463E-DC5A-EE5E-78D4-3ADE43F0C3DC}"/>
              </a:ext>
            </a:extLst>
          </p:cNvPr>
          <p:cNvSpPr>
            <a:spLocks noGrp="1"/>
          </p:cNvSpPr>
          <p:nvPr>
            <p:ph type="title"/>
          </p:nvPr>
        </p:nvSpPr>
        <p:spPr/>
        <p:txBody>
          <a:bodyPr/>
          <a:lstStyle/>
          <a:p>
            <a:pPr algn="ctr"/>
            <a:r>
              <a:rPr lang="en-US" dirty="0"/>
              <a:t>Workorder &amp; Budget Request</a:t>
            </a:r>
          </a:p>
        </p:txBody>
      </p:sp>
      <p:sp>
        <p:nvSpPr>
          <p:cNvPr id="7" name="TextBox 6">
            <a:extLst>
              <a:ext uri="{FF2B5EF4-FFF2-40B4-BE49-F238E27FC236}">
                <a16:creationId xmlns:a16="http://schemas.microsoft.com/office/drawing/2014/main" id="{14D4DE21-9736-283B-77ED-BC7076A26BC5}"/>
              </a:ext>
            </a:extLst>
          </p:cNvPr>
          <p:cNvSpPr txBox="1"/>
          <p:nvPr/>
        </p:nvSpPr>
        <p:spPr>
          <a:xfrm>
            <a:off x="1755058" y="1806403"/>
            <a:ext cx="8495071"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All repairs to club rooms need to be completed by RCSC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F3A4B6CD-986B-975C-F165-4E5F4AFD0F42}"/>
              </a:ext>
            </a:extLst>
          </p:cNvPr>
          <p:cNvSpPr txBox="1"/>
          <p:nvPr/>
        </p:nvSpPr>
        <p:spPr>
          <a:xfrm>
            <a:off x="1755058" y="2875458"/>
            <a:ext cx="7905136"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Workorders are submitted through the club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949E47C4-DD52-1ACE-B9DD-EF74E4B6E250}"/>
              </a:ext>
            </a:extLst>
          </p:cNvPr>
          <p:cNvSpPr txBox="1"/>
          <p:nvPr/>
        </p:nvSpPr>
        <p:spPr>
          <a:xfrm>
            <a:off x="1755058" y="3675677"/>
            <a:ext cx="7905136" cy="41242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Workorder verses budget request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	A work order is for electrical, structural or functional 	repairs. A budget request is for facility changes, 	alterations, upgrades and improvements</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762F2B39-84D3-F1AC-E440-C7545E9421AF}"/>
              </a:ext>
            </a:extLst>
          </p:cNvPr>
          <p:cNvSpPr txBox="1"/>
          <p:nvPr/>
        </p:nvSpPr>
        <p:spPr>
          <a:xfrm>
            <a:off x="1755058" y="5918616"/>
            <a:ext cx="7905136"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Budget request due </a:t>
            </a:r>
            <a:r>
              <a:rPr lang="en-US" sz="2800" dirty="0">
                <a:solidFill>
                  <a:prstClr val="black"/>
                </a:solidFill>
                <a:latin typeface="Aptos" panose="02110004020202020204"/>
              </a:rPr>
              <a:t>April 1</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46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204295-7BF4-B93F-56D3-94A7234ACF98}"/>
              </a:ext>
            </a:extLst>
          </p:cNvPr>
          <p:cNvPicPr>
            <a:picLocks noGrp="1" noChangeAspect="1"/>
          </p:cNvPicPr>
          <p:nvPr>
            <p:ph idx="1"/>
          </p:nvPr>
        </p:nvPicPr>
        <p:blipFill>
          <a:blip r:embed="rId3"/>
          <a:stretch>
            <a:fillRect/>
          </a:stretch>
        </p:blipFill>
        <p:spPr>
          <a:xfrm>
            <a:off x="1347717" y="233265"/>
            <a:ext cx="8150846" cy="6468154"/>
          </a:xfrm>
        </p:spPr>
      </p:pic>
    </p:spTree>
    <p:extLst>
      <p:ext uri="{BB962C8B-B14F-4D97-AF65-F5344CB8AC3E}">
        <p14:creationId xmlns:p14="http://schemas.microsoft.com/office/powerpoint/2010/main" val="188600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5818-7CD4-0B70-B765-CAB8CA7713E1}"/>
              </a:ext>
            </a:extLst>
          </p:cNvPr>
          <p:cNvSpPr>
            <a:spLocks noGrp="1"/>
          </p:cNvSpPr>
          <p:nvPr>
            <p:ph type="title"/>
          </p:nvPr>
        </p:nvSpPr>
        <p:spPr/>
        <p:txBody>
          <a:bodyPr/>
          <a:lstStyle/>
          <a:p>
            <a:pPr algn="ctr"/>
            <a:r>
              <a:rPr lang="en-US" dirty="0"/>
              <a:t>Chartered Clubs - Board Policy 12 </a:t>
            </a:r>
          </a:p>
        </p:txBody>
      </p:sp>
      <p:sp>
        <p:nvSpPr>
          <p:cNvPr id="3" name="Content Placeholder 2">
            <a:extLst>
              <a:ext uri="{FF2B5EF4-FFF2-40B4-BE49-F238E27FC236}">
                <a16:creationId xmlns:a16="http://schemas.microsoft.com/office/drawing/2014/main" id="{629FE130-3EE7-BAE2-85E9-FFC6AD711EE4}"/>
              </a:ext>
            </a:extLst>
          </p:cNvPr>
          <p:cNvSpPr>
            <a:spLocks noGrp="1"/>
          </p:cNvSpPr>
          <p:nvPr>
            <p:ph idx="1"/>
          </p:nvPr>
        </p:nvSpPr>
        <p:spPr>
          <a:xfrm>
            <a:off x="838200" y="1992966"/>
            <a:ext cx="10515600" cy="1032809"/>
          </a:xfrm>
        </p:spPr>
        <p:txBody>
          <a:bodyPr>
            <a:normAutofit lnSpcReduction="10000"/>
          </a:bodyPr>
          <a:lstStyle/>
          <a:p>
            <a:pPr marL="0" indent="0">
              <a:buNone/>
            </a:pPr>
            <a:r>
              <a:rPr lang="en-US" sz="3600" dirty="0"/>
              <a:t>Board Policy 12 provides instruction, direction and guidelines regarding operating charter clubs.</a:t>
            </a:r>
          </a:p>
          <a:p>
            <a:pPr marL="0" indent="0">
              <a:buNone/>
            </a:pPr>
            <a:endParaRPr lang="en-US" dirty="0"/>
          </a:p>
        </p:txBody>
      </p:sp>
      <p:sp>
        <p:nvSpPr>
          <p:cNvPr id="5" name="Content Placeholder 2">
            <a:extLst>
              <a:ext uri="{FF2B5EF4-FFF2-40B4-BE49-F238E27FC236}">
                <a16:creationId xmlns:a16="http://schemas.microsoft.com/office/drawing/2014/main" id="{1C7C41DD-CC19-9368-B8CC-0D6F7399A5C4}"/>
              </a:ext>
            </a:extLst>
          </p:cNvPr>
          <p:cNvSpPr txBox="1">
            <a:spLocks/>
          </p:cNvSpPr>
          <p:nvPr/>
        </p:nvSpPr>
        <p:spPr>
          <a:xfrm>
            <a:off x="838200" y="3832225"/>
            <a:ext cx="10515600" cy="13350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It can be found at Suncityaz.org website or the club office can print or email you a copy. </a:t>
            </a:r>
          </a:p>
          <a:p>
            <a:pPr marL="0" indent="0">
              <a:buFont typeface="Arial" panose="020B0604020202020204" pitchFamily="34" charset="0"/>
              <a:buNone/>
            </a:pPr>
            <a:r>
              <a:rPr lang="en-US"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5492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B427C-E45E-58ED-85CF-803C5ED28A32}"/>
              </a:ext>
            </a:extLst>
          </p:cNvPr>
          <p:cNvSpPr>
            <a:spLocks noGrp="1"/>
          </p:cNvSpPr>
          <p:nvPr>
            <p:ph idx="1"/>
          </p:nvPr>
        </p:nvSpPr>
        <p:spPr>
          <a:xfrm>
            <a:off x="838200" y="911225"/>
            <a:ext cx="10515600" cy="1962604"/>
          </a:xfrm>
        </p:spPr>
        <p:txBody>
          <a:bodyPr/>
          <a:lstStyle/>
          <a:p>
            <a:r>
              <a:rPr lang="en-US" dirty="0"/>
              <a:t>Club Monitors</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wo club monitors during all club operating hours when such tools and equipment are or may be in use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All clubs requires no less than two (2) persons on site, with at least one person assigned as a monitor while the other must be a member.</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Club rules and policies must contain specific directions that use of RCSC facilities by one (1) person is not allowed and provisions for opening, closing and conducting club activities when applicable</a:t>
            </a:r>
            <a:endParaRPr lang="en-US" dirty="0"/>
          </a:p>
        </p:txBody>
      </p:sp>
      <p:sp>
        <p:nvSpPr>
          <p:cNvPr id="4" name="TextBox 3">
            <a:extLst>
              <a:ext uri="{FF2B5EF4-FFF2-40B4-BE49-F238E27FC236}">
                <a16:creationId xmlns:a16="http://schemas.microsoft.com/office/drawing/2014/main" id="{C2C7BD47-A6FC-BBE5-6CF9-919C20557A29}"/>
              </a:ext>
            </a:extLst>
          </p:cNvPr>
          <p:cNvSpPr txBox="1"/>
          <p:nvPr/>
        </p:nvSpPr>
        <p:spPr>
          <a:xfrm>
            <a:off x="838200" y="3359020"/>
            <a:ext cx="10405188" cy="3016210"/>
          </a:xfrm>
          <a:prstGeom prst="rect">
            <a:avLst/>
          </a:prstGeom>
          <a:noFill/>
        </p:spPr>
        <p:txBody>
          <a:bodyPr wrap="square" rtlCol="0">
            <a:spAutoFit/>
          </a:bodyPr>
          <a:lstStyle/>
          <a:p>
            <a:pPr marL="285750" indent="-285750">
              <a:buFont typeface="Arial" panose="020B0604020202020204" pitchFamily="34" charset="0"/>
              <a:buChar char="•"/>
            </a:pPr>
            <a:r>
              <a:rPr lang="en-US" sz="2800" dirty="0"/>
              <a:t>Club Rules &amp; Policies</a:t>
            </a:r>
          </a:p>
          <a:p>
            <a:pPr marL="742950" lvl="1" indent="-285750">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Each Chartered Club shall adopt rules and policies, see FORM BP:12-10(a), not in conflict with the Corporate Documents. Clubs must use the mandated rules template which can be found at the Clubs Office or on the RCSC website under Clubs. </a:t>
            </a:r>
          </a:p>
          <a:p>
            <a:pPr marL="742950" lvl="1" indent="-285750">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Clubs must consider all provisions of the template and may indicate those provisions as “not applicable” in their rules and policies </a:t>
            </a:r>
          </a:p>
          <a:p>
            <a:pPr marL="742950" lvl="1" indent="-285750">
              <a:buFont typeface="Arial" panose="020B0604020202020204" pitchFamily="34" charset="0"/>
              <a:buChar char="•"/>
            </a:pPr>
            <a:r>
              <a:rPr lang="en-US" kern="100" dirty="0">
                <a:latin typeface="Calibri" panose="020F0502020204030204" pitchFamily="34" charset="0"/>
                <a:ea typeface="Calibri" panose="020F0502020204030204" pitchFamily="34" charset="0"/>
                <a:cs typeface="Times New Roman" panose="02020603050405020304" pitchFamily="18" charset="0"/>
              </a:rPr>
              <a:t>Club rules</a:t>
            </a:r>
            <a:r>
              <a:rPr lang="en-US" kern="100" dirty="0">
                <a:effectLst/>
                <a:latin typeface="Calibri" panose="020F0502020204030204" pitchFamily="34" charset="0"/>
                <a:ea typeface="Calibri" panose="020F0502020204030204" pitchFamily="34" charset="0"/>
                <a:cs typeface="Times New Roman" panose="02020603050405020304" pitchFamily="18" charset="0"/>
              </a:rPr>
              <a:t> must be approved by a majority of the club members at a duly notified and called club membership meeting with a quorum present in person. </a:t>
            </a:r>
          </a:p>
          <a:p>
            <a:pPr marL="742950" lvl="1" indent="-285750">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Submit rules and policies to the Clubs Office whenever additions, amendments or deletions are made along with the club membership meeting minutes approving such.</a:t>
            </a:r>
          </a:p>
        </p:txBody>
      </p:sp>
    </p:spTree>
    <p:extLst>
      <p:ext uri="{BB962C8B-B14F-4D97-AF65-F5344CB8AC3E}">
        <p14:creationId xmlns:p14="http://schemas.microsoft.com/office/powerpoint/2010/main" val="741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6EF7-3901-3974-025A-10B22E46220C}"/>
              </a:ext>
            </a:extLst>
          </p:cNvPr>
          <p:cNvSpPr>
            <a:spLocks noGrp="1"/>
          </p:cNvSpPr>
          <p:nvPr>
            <p:ph type="title"/>
          </p:nvPr>
        </p:nvSpPr>
        <p:spPr/>
        <p:txBody>
          <a:bodyPr/>
          <a:lstStyle/>
          <a:p>
            <a:pPr algn="ctr"/>
            <a:r>
              <a:rPr lang="en-US"/>
              <a:t>Club Member and Guest Attendance</a:t>
            </a:r>
            <a:endParaRPr lang="en-US" dirty="0"/>
          </a:p>
        </p:txBody>
      </p:sp>
      <p:pic>
        <p:nvPicPr>
          <p:cNvPr id="5" name="Content Placeholder 4">
            <a:extLst>
              <a:ext uri="{FF2B5EF4-FFF2-40B4-BE49-F238E27FC236}">
                <a16:creationId xmlns:a16="http://schemas.microsoft.com/office/drawing/2014/main" id="{C4DE1CDF-C786-B30B-A01C-074993DA1B77}"/>
              </a:ext>
            </a:extLst>
          </p:cNvPr>
          <p:cNvPicPr>
            <a:picLocks noGrp="1" noChangeAspect="1"/>
          </p:cNvPicPr>
          <p:nvPr>
            <p:ph idx="1"/>
          </p:nvPr>
        </p:nvPicPr>
        <p:blipFill>
          <a:blip r:embed="rId3"/>
          <a:stretch>
            <a:fillRect/>
          </a:stretch>
        </p:blipFill>
        <p:spPr>
          <a:xfrm>
            <a:off x="1397126" y="1825625"/>
            <a:ext cx="9397747" cy="4351338"/>
          </a:xfrm>
        </p:spPr>
      </p:pic>
    </p:spTree>
    <p:extLst>
      <p:ext uri="{BB962C8B-B14F-4D97-AF65-F5344CB8AC3E}">
        <p14:creationId xmlns:p14="http://schemas.microsoft.com/office/powerpoint/2010/main" val="253536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024E9-B516-7F07-9D08-73C0EA6A8685}"/>
              </a:ext>
            </a:extLst>
          </p:cNvPr>
          <p:cNvSpPr>
            <a:spLocks noGrp="1"/>
          </p:cNvSpPr>
          <p:nvPr>
            <p:ph type="title"/>
          </p:nvPr>
        </p:nvSpPr>
        <p:spPr>
          <a:xfrm>
            <a:off x="1282963" y="1238080"/>
            <a:ext cx="9849751" cy="1349671"/>
          </a:xfrm>
        </p:spPr>
        <p:txBody>
          <a:bodyPr anchor="b">
            <a:normAutofit/>
          </a:bodyPr>
          <a:lstStyle/>
          <a:p>
            <a:r>
              <a:rPr lang="en-US" sz="5400" dirty="0"/>
              <a:t>Club Visitor verses Club Guest</a:t>
            </a:r>
          </a:p>
        </p:txBody>
      </p:sp>
      <p:sp>
        <p:nvSpPr>
          <p:cNvPr id="3" name="Content Placeholder 2">
            <a:extLst>
              <a:ext uri="{FF2B5EF4-FFF2-40B4-BE49-F238E27FC236}">
                <a16:creationId xmlns:a16="http://schemas.microsoft.com/office/drawing/2014/main" id="{8194C5C0-1D7F-3FEA-DE9C-E2B5F374BEEF}"/>
              </a:ext>
            </a:extLst>
          </p:cNvPr>
          <p:cNvSpPr>
            <a:spLocks noGrp="1"/>
          </p:cNvSpPr>
          <p:nvPr>
            <p:ph idx="1"/>
          </p:nvPr>
        </p:nvSpPr>
        <p:spPr>
          <a:xfrm>
            <a:off x="1289304" y="2902913"/>
            <a:ext cx="9849751" cy="3032168"/>
          </a:xfrm>
        </p:spPr>
        <p:txBody>
          <a:bodyPr anchor="ctr">
            <a:normAutofit/>
          </a:bodyPr>
          <a:lstStyle/>
          <a:p>
            <a:r>
              <a:rPr lang="en-US" sz="2000" dirty="0"/>
              <a:t>A club visitor is a RCSC cardholder that is not a member of the club </a:t>
            </a:r>
          </a:p>
          <a:p>
            <a:pPr lvl="1"/>
            <a:r>
              <a:rPr lang="en-US" sz="2000" dirty="0"/>
              <a:t>There are no fees paid to RCSC for club visitors</a:t>
            </a:r>
          </a:p>
          <a:p>
            <a:pPr marL="0" indent="0">
              <a:buNone/>
            </a:pPr>
            <a:endParaRPr lang="en-US" sz="2000" dirty="0"/>
          </a:p>
          <a:p>
            <a:r>
              <a:rPr lang="en-US" sz="2000" dirty="0"/>
              <a:t>A club guest is a non RCSC card holder </a:t>
            </a:r>
          </a:p>
          <a:p>
            <a:pPr lvl="1"/>
            <a:r>
              <a:rPr lang="en-US" sz="2000" dirty="0"/>
              <a:t>Daily guest fee of $2.50 due to RCSC for all guest. </a:t>
            </a:r>
          </a:p>
          <a:p>
            <a:pPr lvl="1"/>
            <a:r>
              <a:rPr lang="en-US" sz="2000" dirty="0"/>
              <a:t>Guest must enter the club with an active club member.</a:t>
            </a:r>
          </a:p>
          <a:p>
            <a:pPr lvl="1"/>
            <a:r>
              <a:rPr lang="en-US" sz="2000" dirty="0"/>
              <a:t>Guest are limited to (14) visits per year</a:t>
            </a:r>
          </a:p>
        </p:txBody>
      </p:sp>
    </p:spTree>
    <p:extLst>
      <p:ext uri="{BB962C8B-B14F-4D97-AF65-F5344CB8AC3E}">
        <p14:creationId xmlns:p14="http://schemas.microsoft.com/office/powerpoint/2010/main" val="23352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65AC-18BA-7FD8-B8F0-D646F7BB7EC7}"/>
              </a:ext>
            </a:extLst>
          </p:cNvPr>
          <p:cNvSpPr>
            <a:spLocks noGrp="1"/>
          </p:cNvSpPr>
          <p:nvPr>
            <p:ph type="title"/>
          </p:nvPr>
        </p:nvSpPr>
        <p:spPr/>
        <p:txBody>
          <a:bodyPr vert="horz" lIns="91440" tIns="45720" rIns="91440" bIns="45720" rtlCol="0" anchor="ctr">
            <a:normAutofit/>
          </a:bodyPr>
          <a:lstStyle/>
          <a:p>
            <a:pPr algn="ctr"/>
            <a:r>
              <a:rPr lang="en-US" sz="4800" kern="1200" dirty="0">
                <a:solidFill>
                  <a:schemeClr val="tx1"/>
                </a:solidFill>
                <a:latin typeface="+mj-lt"/>
                <a:ea typeface="+mj-ea"/>
                <a:cs typeface="+mj-cs"/>
              </a:rPr>
              <a:t>Agenda</a:t>
            </a:r>
          </a:p>
        </p:txBody>
      </p:sp>
      <p:sp>
        <p:nvSpPr>
          <p:cNvPr id="3" name="Subtitle 2">
            <a:extLst>
              <a:ext uri="{FF2B5EF4-FFF2-40B4-BE49-F238E27FC236}">
                <a16:creationId xmlns:a16="http://schemas.microsoft.com/office/drawing/2014/main" id="{E161E840-E6B2-D9FD-AD4E-A1B93047C232}"/>
              </a:ext>
            </a:extLst>
          </p:cNvPr>
          <p:cNvSpPr>
            <a:spLocks noGrp="1"/>
          </p:cNvSpPr>
          <p:nvPr>
            <p:ph idx="1"/>
          </p:nvPr>
        </p:nvSpPr>
        <p:spPr>
          <a:xfrm>
            <a:off x="838200" y="1371601"/>
            <a:ext cx="10515600" cy="5383160"/>
          </a:xfrm>
        </p:spPr>
        <p:txBody>
          <a:bodyPr vert="horz" lIns="91440" tIns="45720" rIns="91440" bIns="45720" rtlCol="0" anchor="ctr">
            <a:normAutofit fontScale="62500" lnSpcReduction="20000"/>
          </a:bodyPr>
          <a:lstStyle/>
          <a:p>
            <a:pPr indent="-228600" algn="l">
              <a:buFont typeface="Arial" panose="020B0604020202020204" pitchFamily="34" charset="0"/>
              <a:buChar char="•"/>
            </a:pPr>
            <a:endParaRPr lang="en-US" sz="4500" dirty="0"/>
          </a:p>
          <a:p>
            <a:pPr indent="-228600" algn="l">
              <a:buFont typeface="Arial" panose="020B0604020202020204" pitchFamily="34" charset="0"/>
              <a:buChar char="•"/>
            </a:pPr>
            <a:r>
              <a:rPr lang="en-US" sz="5800" dirty="0"/>
              <a:t>Introductions</a:t>
            </a:r>
          </a:p>
          <a:p>
            <a:pPr indent="-228600" algn="l">
              <a:buFont typeface="Arial" panose="020B0604020202020204" pitchFamily="34" charset="0"/>
              <a:buChar char="•"/>
            </a:pPr>
            <a:r>
              <a:rPr lang="en-US" sz="5800" dirty="0"/>
              <a:t>COC</a:t>
            </a:r>
          </a:p>
          <a:p>
            <a:pPr indent="-228600" algn="l">
              <a:buFont typeface="Arial" panose="020B0604020202020204" pitchFamily="34" charset="0"/>
              <a:buChar char="•"/>
            </a:pPr>
            <a:r>
              <a:rPr lang="en-US" sz="5800" dirty="0"/>
              <a:t>Suncityaz.org</a:t>
            </a:r>
          </a:p>
          <a:p>
            <a:pPr indent="-228600" algn="l">
              <a:buFont typeface="Arial" panose="020B0604020202020204" pitchFamily="34" charset="0"/>
              <a:buChar char="•"/>
            </a:pPr>
            <a:r>
              <a:rPr lang="en-US" sz="5800" dirty="0"/>
              <a:t>Important Dates</a:t>
            </a:r>
          </a:p>
          <a:p>
            <a:pPr indent="-228600" algn="l">
              <a:buFont typeface="Arial" panose="020B0604020202020204" pitchFamily="34" charset="0"/>
              <a:buChar char="•"/>
            </a:pPr>
            <a:r>
              <a:rPr lang="en-US" sz="5800" dirty="0"/>
              <a:t>BP 12 Updates</a:t>
            </a:r>
          </a:p>
          <a:p>
            <a:pPr indent="-228600" algn="l">
              <a:buFont typeface="Arial" panose="020B0604020202020204" pitchFamily="34" charset="0"/>
              <a:buChar char="•"/>
            </a:pPr>
            <a:r>
              <a:rPr lang="en-US" sz="5800" dirty="0"/>
              <a:t>Miscellaneous Forms</a:t>
            </a:r>
          </a:p>
          <a:p>
            <a:pPr indent="-228600" algn="l">
              <a:buFont typeface="Arial" panose="020B0604020202020204" pitchFamily="34" charset="0"/>
              <a:buChar char="•"/>
            </a:pPr>
            <a:r>
              <a:rPr lang="en-US" sz="5800" dirty="0"/>
              <a:t>Club Room Safety </a:t>
            </a:r>
          </a:p>
          <a:p>
            <a:pPr indent="-228600" algn="l">
              <a:buFont typeface="Arial" panose="020B0604020202020204" pitchFamily="34" charset="0"/>
              <a:buChar char="•"/>
            </a:pPr>
            <a:r>
              <a:rPr lang="en-US" sz="5800" dirty="0"/>
              <a:t>Publicity</a:t>
            </a:r>
          </a:p>
          <a:p>
            <a:pPr indent="-228600" algn="l">
              <a:buFont typeface="Arial" panose="020B0604020202020204" pitchFamily="34" charset="0"/>
              <a:buChar char="•"/>
            </a:pPr>
            <a:r>
              <a:rPr lang="en-US" sz="5800" dirty="0"/>
              <a:t>Questions</a:t>
            </a:r>
          </a:p>
          <a:p>
            <a:pPr algn="l"/>
            <a:endParaRPr lang="en-US" dirty="0"/>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872713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B89E-8E06-292E-A293-CA259878B519}"/>
              </a:ext>
            </a:extLst>
          </p:cNvPr>
          <p:cNvSpPr>
            <a:spLocks noGrp="1"/>
          </p:cNvSpPr>
          <p:nvPr>
            <p:ph type="title"/>
          </p:nvPr>
        </p:nvSpPr>
        <p:spPr/>
        <p:txBody>
          <a:bodyPr>
            <a:noAutofit/>
          </a:bodyPr>
          <a:lstStyle/>
          <a:p>
            <a:pPr algn="ctr"/>
            <a:r>
              <a:rPr lang="en-US" dirty="0"/>
              <a:t>Conduct Reports</a:t>
            </a:r>
          </a:p>
        </p:txBody>
      </p:sp>
      <p:pic>
        <p:nvPicPr>
          <p:cNvPr id="11" name="Content Placeholder 10">
            <a:extLst>
              <a:ext uri="{FF2B5EF4-FFF2-40B4-BE49-F238E27FC236}">
                <a16:creationId xmlns:a16="http://schemas.microsoft.com/office/drawing/2014/main" id="{1E9B0054-55DB-A1B8-D64F-7B4BBF18487E}"/>
              </a:ext>
            </a:extLst>
          </p:cNvPr>
          <p:cNvPicPr>
            <a:picLocks noGrp="1" noChangeAspect="1"/>
          </p:cNvPicPr>
          <p:nvPr>
            <p:ph sz="half" idx="1"/>
          </p:nvPr>
        </p:nvPicPr>
        <p:blipFill>
          <a:blip r:embed="rId3"/>
          <a:stretch>
            <a:fillRect/>
          </a:stretch>
        </p:blipFill>
        <p:spPr>
          <a:xfrm>
            <a:off x="1460033" y="1825625"/>
            <a:ext cx="3937934" cy="4351338"/>
          </a:xfrm>
        </p:spPr>
      </p:pic>
      <p:pic>
        <p:nvPicPr>
          <p:cNvPr id="13" name="Content Placeholder 12">
            <a:extLst>
              <a:ext uri="{FF2B5EF4-FFF2-40B4-BE49-F238E27FC236}">
                <a16:creationId xmlns:a16="http://schemas.microsoft.com/office/drawing/2014/main" id="{ECB2BF76-4823-5E65-DCB1-1CA5D51AD582}"/>
              </a:ext>
            </a:extLst>
          </p:cNvPr>
          <p:cNvPicPr>
            <a:picLocks noGrp="1" noChangeAspect="1"/>
          </p:cNvPicPr>
          <p:nvPr>
            <p:ph sz="half" idx="2"/>
          </p:nvPr>
        </p:nvPicPr>
        <p:blipFill>
          <a:blip r:embed="rId4"/>
          <a:stretch>
            <a:fillRect/>
          </a:stretch>
        </p:blipFill>
        <p:spPr>
          <a:xfrm>
            <a:off x="5775649" y="1946923"/>
            <a:ext cx="4315148" cy="4351338"/>
          </a:xfrm>
        </p:spPr>
      </p:pic>
    </p:spTree>
    <p:extLst>
      <p:ext uri="{BB962C8B-B14F-4D97-AF65-F5344CB8AC3E}">
        <p14:creationId xmlns:p14="http://schemas.microsoft.com/office/powerpoint/2010/main" val="1105034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9DC6-1A77-CA68-3CE8-021240D8B6F8}"/>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kern="1200" dirty="0">
                <a:solidFill>
                  <a:schemeClr val="tx1"/>
                </a:solidFill>
                <a:latin typeface="+mj-lt"/>
                <a:ea typeface="+mj-ea"/>
                <a:cs typeface="+mj-cs"/>
              </a:rPr>
              <a:t>Club Officer Form</a:t>
            </a:r>
          </a:p>
        </p:txBody>
      </p:sp>
      <p:cxnSp>
        <p:nvCxnSpPr>
          <p:cNvPr id="32" name="Straight Connector 3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5981AB3-109F-F985-9BF4-547145F0BB7F}"/>
              </a:ext>
            </a:extLst>
          </p:cNvPr>
          <p:cNvSpPr>
            <a:spLocks noGrp="1"/>
          </p:cNvSpPr>
          <p:nvPr>
            <p:ph sz="half" idx="2"/>
          </p:nvPr>
        </p:nvSpPr>
        <p:spPr>
          <a:xfrm>
            <a:off x="761840" y="2551176"/>
            <a:ext cx="4544762" cy="3602935"/>
          </a:xfrm>
        </p:spPr>
        <p:txBody>
          <a:bodyPr vert="horz" lIns="91440" tIns="45720" rIns="91440" bIns="45720" rtlCol="0">
            <a:normAutofit/>
          </a:bodyPr>
          <a:lstStyle/>
          <a:p>
            <a:pPr marL="0"/>
            <a:r>
              <a:rPr lang="en-US" dirty="0"/>
              <a:t>Who should be listed?</a:t>
            </a:r>
          </a:p>
          <a:p>
            <a:pPr lvl="1"/>
            <a:r>
              <a:rPr lang="en-US" sz="2800" dirty="0"/>
              <a:t>Club officers</a:t>
            </a:r>
          </a:p>
          <a:p>
            <a:pPr lvl="1"/>
            <a:r>
              <a:rPr lang="en-US" sz="2800" dirty="0"/>
              <a:t>Anyone that can make schedule changes</a:t>
            </a:r>
          </a:p>
          <a:p>
            <a:pPr lvl="1"/>
            <a:r>
              <a:rPr lang="en-US" sz="2800" dirty="0"/>
              <a:t>Anyone that can submit a setup form</a:t>
            </a:r>
          </a:p>
          <a:p>
            <a:pPr lvl="1"/>
            <a:r>
              <a:rPr lang="en-US" sz="2800" dirty="0"/>
              <a:t>Anyone requesting copies</a:t>
            </a:r>
          </a:p>
          <a:p>
            <a:pPr lvl="1"/>
            <a:endParaRPr lang="en-US" sz="2000" dirty="0"/>
          </a:p>
          <a:p>
            <a:pPr marL="0"/>
            <a:endParaRPr lang="en-US" sz="2000" dirty="0"/>
          </a:p>
          <a:p>
            <a:pPr marL="0"/>
            <a:endParaRPr lang="en-US" sz="2000" dirty="0"/>
          </a:p>
          <a:p>
            <a:pPr marL="0"/>
            <a:endParaRPr lang="en-US" sz="2000" dirty="0"/>
          </a:p>
        </p:txBody>
      </p:sp>
      <p:sp>
        <p:nvSpPr>
          <p:cNvPr id="5" name="Content Placeholder 4">
            <a:extLst>
              <a:ext uri="{FF2B5EF4-FFF2-40B4-BE49-F238E27FC236}">
                <a16:creationId xmlns:a16="http://schemas.microsoft.com/office/drawing/2014/main" id="{052BAEC0-B4CF-DDD0-CA95-6D7BC03CFD6C}"/>
              </a:ext>
            </a:extLst>
          </p:cNvPr>
          <p:cNvSpPr>
            <a:spLocks noGrp="1"/>
          </p:cNvSpPr>
          <p:nvPr>
            <p:ph sz="half" idx="1"/>
          </p:nvPr>
        </p:nvSpPr>
        <p:spPr/>
        <p:txBody>
          <a:bodyPr/>
          <a:lstStyle/>
          <a:p>
            <a:endParaRPr lang="en-US"/>
          </a:p>
        </p:txBody>
      </p:sp>
      <p:pic>
        <p:nvPicPr>
          <p:cNvPr id="8" name="Picture 7">
            <a:extLst>
              <a:ext uri="{FF2B5EF4-FFF2-40B4-BE49-F238E27FC236}">
                <a16:creationId xmlns:a16="http://schemas.microsoft.com/office/drawing/2014/main" id="{4C6A7CC3-AC23-F81E-83AA-664DD661F8AD}"/>
              </a:ext>
            </a:extLst>
          </p:cNvPr>
          <p:cNvPicPr>
            <a:picLocks noChangeAspect="1"/>
          </p:cNvPicPr>
          <p:nvPr/>
        </p:nvPicPr>
        <p:blipFill>
          <a:blip r:embed="rId3"/>
          <a:stretch>
            <a:fillRect/>
          </a:stretch>
        </p:blipFill>
        <p:spPr>
          <a:xfrm>
            <a:off x="6172202" y="467805"/>
            <a:ext cx="5907262" cy="5922389"/>
          </a:xfrm>
          <a:prstGeom prst="rect">
            <a:avLst/>
          </a:prstGeom>
        </p:spPr>
      </p:pic>
    </p:spTree>
    <p:extLst>
      <p:ext uri="{BB962C8B-B14F-4D97-AF65-F5344CB8AC3E}">
        <p14:creationId xmlns:p14="http://schemas.microsoft.com/office/powerpoint/2010/main" val="316289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A9534FC-9272-EA5C-DE8C-DB4EE7308792}"/>
              </a:ext>
            </a:extLst>
          </p:cNvPr>
          <p:cNvSpPr>
            <a:spLocks noGrp="1"/>
          </p:cNvSpPr>
          <p:nvPr>
            <p:ph type="title"/>
          </p:nvPr>
        </p:nvSpPr>
        <p:spPr>
          <a:xfrm>
            <a:off x="1210516" y="165060"/>
            <a:ext cx="9849751" cy="879969"/>
          </a:xfrm>
        </p:spPr>
        <p:txBody>
          <a:bodyPr anchor="b">
            <a:normAutofit/>
          </a:bodyPr>
          <a:lstStyle/>
          <a:p>
            <a:pPr algn="ctr"/>
            <a:r>
              <a:rPr lang="en-US" dirty="0"/>
              <a:t>Acquisition or Disposal Form</a:t>
            </a:r>
          </a:p>
        </p:txBody>
      </p:sp>
      <p:pic>
        <p:nvPicPr>
          <p:cNvPr id="15" name="Content Placeholder 14">
            <a:extLst>
              <a:ext uri="{FF2B5EF4-FFF2-40B4-BE49-F238E27FC236}">
                <a16:creationId xmlns:a16="http://schemas.microsoft.com/office/drawing/2014/main" id="{821D3B6D-ECEB-D3B5-0640-A19ECEB20876}"/>
              </a:ext>
            </a:extLst>
          </p:cNvPr>
          <p:cNvPicPr>
            <a:picLocks noGrp="1" noChangeAspect="1"/>
          </p:cNvPicPr>
          <p:nvPr>
            <p:ph idx="1"/>
          </p:nvPr>
        </p:nvPicPr>
        <p:blipFill>
          <a:blip r:embed="rId3"/>
          <a:stretch>
            <a:fillRect/>
          </a:stretch>
        </p:blipFill>
        <p:spPr>
          <a:xfrm>
            <a:off x="3985122" y="938434"/>
            <a:ext cx="4300538" cy="4670578"/>
          </a:xfrm>
        </p:spPr>
      </p:pic>
    </p:spTree>
    <p:extLst>
      <p:ext uri="{BB962C8B-B14F-4D97-AF65-F5344CB8AC3E}">
        <p14:creationId xmlns:p14="http://schemas.microsoft.com/office/powerpoint/2010/main" val="595264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103B7-B434-922C-58B0-1FCF32547EFE}"/>
              </a:ext>
            </a:extLst>
          </p:cNvPr>
          <p:cNvSpPr>
            <a:spLocks noGrp="1"/>
          </p:cNvSpPr>
          <p:nvPr>
            <p:ph type="title"/>
          </p:nvPr>
        </p:nvSpPr>
        <p:spPr/>
        <p:txBody>
          <a:bodyPr/>
          <a:lstStyle/>
          <a:p>
            <a:pPr algn="ctr"/>
            <a:r>
              <a:rPr lang="en-US" dirty="0"/>
              <a:t>Other forms </a:t>
            </a:r>
          </a:p>
        </p:txBody>
      </p:sp>
      <p:sp>
        <p:nvSpPr>
          <p:cNvPr id="3" name="Content Placeholder 2">
            <a:extLst>
              <a:ext uri="{FF2B5EF4-FFF2-40B4-BE49-F238E27FC236}">
                <a16:creationId xmlns:a16="http://schemas.microsoft.com/office/drawing/2014/main" id="{74A99D4E-EDC3-DB58-50AD-3F451E1005D2}"/>
              </a:ext>
            </a:extLst>
          </p:cNvPr>
          <p:cNvSpPr>
            <a:spLocks noGrp="1"/>
          </p:cNvSpPr>
          <p:nvPr>
            <p:ph idx="1"/>
          </p:nvPr>
        </p:nvSpPr>
        <p:spPr>
          <a:xfrm>
            <a:off x="838199" y="1690688"/>
            <a:ext cx="10144761" cy="1426331"/>
          </a:xfrm>
        </p:spPr>
        <p:txBody>
          <a:bodyPr>
            <a:noAutofit/>
          </a:bodyPr>
          <a:lstStyle/>
          <a:p>
            <a:pPr marL="0" indent="0">
              <a:buNone/>
            </a:pPr>
            <a:r>
              <a:rPr lang="en-US" sz="3600" dirty="0"/>
              <a:t>Request for Reciprocal Agreements</a:t>
            </a:r>
          </a:p>
          <a:p>
            <a:pPr marL="0" indent="0">
              <a:buNone/>
            </a:pPr>
            <a:r>
              <a:rPr lang="en-US" sz="2000" dirty="0"/>
              <a:t>-an agreement between two clubs that allows both clubs to enjoy and participate with each other on an equal basis for specific events and dates</a:t>
            </a:r>
          </a:p>
        </p:txBody>
      </p:sp>
      <p:sp>
        <p:nvSpPr>
          <p:cNvPr id="7" name="Content Placeholder 2">
            <a:extLst>
              <a:ext uri="{FF2B5EF4-FFF2-40B4-BE49-F238E27FC236}">
                <a16:creationId xmlns:a16="http://schemas.microsoft.com/office/drawing/2014/main" id="{326A9F33-EE77-2FD6-114B-B3782B7E0D19}"/>
              </a:ext>
            </a:extLst>
          </p:cNvPr>
          <p:cNvSpPr txBox="1">
            <a:spLocks/>
          </p:cNvSpPr>
          <p:nvPr/>
        </p:nvSpPr>
        <p:spPr>
          <a:xfrm>
            <a:off x="838198" y="3179975"/>
            <a:ext cx="10388601" cy="1122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Request for a Sanction Event</a:t>
            </a:r>
          </a:p>
          <a:p>
            <a:pPr marL="0" indent="0">
              <a:buNone/>
            </a:pPr>
            <a:r>
              <a:rPr lang="en-US" sz="2000" dirty="0"/>
              <a:t>-an event that the public may attend. A sample of this is quilters show or a concert. Each club can have one sanction event a year. Additional sanction events will incur a rental fee. </a:t>
            </a:r>
          </a:p>
        </p:txBody>
      </p:sp>
    </p:spTree>
    <p:extLst>
      <p:ext uri="{BB962C8B-B14F-4D97-AF65-F5344CB8AC3E}">
        <p14:creationId xmlns:p14="http://schemas.microsoft.com/office/powerpoint/2010/main" val="41750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1C7726-2149-EB69-5478-834789C2890B}"/>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68BD480-20B8-0021-5A17-CAC92458C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4" name="Group 43">
            <a:extLst>
              <a:ext uri="{FF2B5EF4-FFF2-40B4-BE49-F238E27FC236}">
                <a16:creationId xmlns:a16="http://schemas.microsoft.com/office/drawing/2014/main" id="{CF619DD1-BFC5-A202-348F-C1C91E9AEB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11E3FF26-4A53-1D3A-09AF-83FE3E0A4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5151E2F6-DA46-A02F-A4AF-9DC2258C0E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6" name="Rectangle 45">
            <a:extLst>
              <a:ext uri="{FF2B5EF4-FFF2-40B4-BE49-F238E27FC236}">
                <a16:creationId xmlns:a16="http://schemas.microsoft.com/office/drawing/2014/main" id="{8F2FD92C-AB32-F20D-008B-5E1813D49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itle 1">
            <a:extLst>
              <a:ext uri="{FF2B5EF4-FFF2-40B4-BE49-F238E27FC236}">
                <a16:creationId xmlns:a16="http://schemas.microsoft.com/office/drawing/2014/main" id="{4E3BCAFB-99D0-E054-DF78-E87D8D7F8375}"/>
              </a:ext>
            </a:extLst>
          </p:cNvPr>
          <p:cNvSpPr>
            <a:spLocks noGrp="1"/>
          </p:cNvSpPr>
          <p:nvPr>
            <p:ph type="title"/>
          </p:nvPr>
        </p:nvSpPr>
        <p:spPr>
          <a:xfrm>
            <a:off x="838200" y="365125"/>
            <a:ext cx="10515600" cy="1325563"/>
          </a:xfrm>
        </p:spPr>
        <p:txBody>
          <a:bodyPr/>
          <a:lstStyle/>
          <a:p>
            <a:pPr algn="ctr"/>
            <a:r>
              <a:rPr lang="en-US" dirty="0"/>
              <a:t>Club Room Safety</a:t>
            </a:r>
          </a:p>
        </p:txBody>
      </p:sp>
      <p:sp>
        <p:nvSpPr>
          <p:cNvPr id="8" name="Content Placeholder 2">
            <a:extLst>
              <a:ext uri="{FF2B5EF4-FFF2-40B4-BE49-F238E27FC236}">
                <a16:creationId xmlns:a16="http://schemas.microsoft.com/office/drawing/2014/main" id="{43DD0B59-32F6-9A01-AA7E-76C27CBBEFB8}"/>
              </a:ext>
            </a:extLst>
          </p:cNvPr>
          <p:cNvSpPr txBox="1">
            <a:spLocks/>
          </p:cNvSpPr>
          <p:nvPr/>
        </p:nvSpPr>
        <p:spPr>
          <a:xfrm>
            <a:off x="838200" y="1537263"/>
            <a:ext cx="10515600" cy="1352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Club emergency plan </a:t>
            </a:r>
          </a:p>
          <a:p>
            <a:pPr lvl="1"/>
            <a:r>
              <a:rPr lang="en-US" sz="2000" dirty="0"/>
              <a:t>Each club should have an emergency plan in place. Always call 911 first before notifying a center associate. </a:t>
            </a:r>
            <a:endParaRPr lang="en-US" dirty="0"/>
          </a:p>
          <a:p>
            <a:pPr marL="0" indent="0">
              <a:buNone/>
            </a:pPr>
            <a:endParaRPr lang="en-US" dirty="0"/>
          </a:p>
        </p:txBody>
      </p:sp>
      <p:sp>
        <p:nvSpPr>
          <p:cNvPr id="9" name="Content Placeholder 2">
            <a:extLst>
              <a:ext uri="{FF2B5EF4-FFF2-40B4-BE49-F238E27FC236}">
                <a16:creationId xmlns:a16="http://schemas.microsoft.com/office/drawing/2014/main" id="{90457300-A500-E913-CFB2-672D1ABB05DA}"/>
              </a:ext>
            </a:extLst>
          </p:cNvPr>
          <p:cNvSpPr txBox="1">
            <a:spLocks/>
          </p:cNvSpPr>
          <p:nvPr/>
        </p:nvSpPr>
        <p:spPr>
          <a:xfrm>
            <a:off x="736200" y="2705037"/>
            <a:ext cx="10515600" cy="2417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Incident Reports</a:t>
            </a:r>
          </a:p>
          <a:p>
            <a:pPr lvl="1"/>
            <a:r>
              <a:rPr lang="en-US" sz="2000" dirty="0"/>
              <a:t>Once the person is safely taken care of, an incident report will need to be completed by the all witnesses of the incident. </a:t>
            </a:r>
          </a:p>
          <a:p>
            <a:pPr lvl="1"/>
            <a:endParaRPr lang="en-US" sz="2000" dirty="0"/>
          </a:p>
          <a:p>
            <a:pPr lvl="1"/>
            <a:r>
              <a:rPr lang="en-US" sz="2000" dirty="0"/>
              <a:t>Incident reports get submitted to the Safety and Compliance Team to be investigated. These reports are used when there is an injury in the club room, bodily harm done by another member or if you feel threatened. </a:t>
            </a:r>
          </a:p>
          <a:p>
            <a:pPr marL="0" indent="0">
              <a:buNone/>
            </a:pPr>
            <a:endParaRPr lang="en-US" sz="2400" dirty="0"/>
          </a:p>
          <a:p>
            <a:endParaRPr lang="en-US" sz="2400" dirty="0"/>
          </a:p>
          <a:p>
            <a:pPr lvl="1"/>
            <a:endParaRPr lang="en-US" sz="2000"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74054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2193C-82DC-F7DB-5011-7FE0FD3DBF46}"/>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B3857AA-612C-8629-26B5-460F16B80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4" name="Group 43">
            <a:extLst>
              <a:ext uri="{FF2B5EF4-FFF2-40B4-BE49-F238E27FC236}">
                <a16:creationId xmlns:a16="http://schemas.microsoft.com/office/drawing/2014/main" id="{C8A35374-AFD1-84FB-0C35-8667B62383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6FD6A362-833B-B264-5288-78792E418B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Rectangle 44">
              <a:extLst>
                <a:ext uri="{FF2B5EF4-FFF2-40B4-BE49-F238E27FC236}">
                  <a16:creationId xmlns:a16="http://schemas.microsoft.com/office/drawing/2014/main" id="{9F60C2ED-DBE9-8F8B-27BD-10A22F5F8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6" name="Rectangle 45">
            <a:extLst>
              <a:ext uri="{FF2B5EF4-FFF2-40B4-BE49-F238E27FC236}">
                <a16:creationId xmlns:a16="http://schemas.microsoft.com/office/drawing/2014/main" id="{A6AF41AF-0A8E-5096-B8A4-97B1F8E02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itle 1">
            <a:extLst>
              <a:ext uri="{FF2B5EF4-FFF2-40B4-BE49-F238E27FC236}">
                <a16:creationId xmlns:a16="http://schemas.microsoft.com/office/drawing/2014/main" id="{972CD2EE-216A-0290-20DA-9F3EC2C0A1D7}"/>
              </a:ext>
            </a:extLst>
          </p:cNvPr>
          <p:cNvSpPr>
            <a:spLocks noGrp="1"/>
          </p:cNvSpPr>
          <p:nvPr>
            <p:ph type="title"/>
          </p:nvPr>
        </p:nvSpPr>
        <p:spPr>
          <a:xfrm>
            <a:off x="838200" y="365125"/>
            <a:ext cx="10515600" cy="1325563"/>
          </a:xfrm>
        </p:spPr>
        <p:txBody>
          <a:bodyPr/>
          <a:lstStyle/>
          <a:p>
            <a:pPr algn="ctr"/>
            <a:r>
              <a:rPr lang="en-US" dirty="0"/>
              <a:t>Club Room Safety</a:t>
            </a:r>
          </a:p>
        </p:txBody>
      </p:sp>
      <p:sp>
        <p:nvSpPr>
          <p:cNvPr id="2" name="Content Placeholder 2">
            <a:extLst>
              <a:ext uri="{FF2B5EF4-FFF2-40B4-BE49-F238E27FC236}">
                <a16:creationId xmlns:a16="http://schemas.microsoft.com/office/drawing/2014/main" id="{9DB60FD0-F07F-0576-826A-D2ADC1AC7922}"/>
              </a:ext>
            </a:extLst>
          </p:cNvPr>
          <p:cNvSpPr>
            <a:spLocks noGrp="1"/>
          </p:cNvSpPr>
          <p:nvPr>
            <p:ph idx="1"/>
          </p:nvPr>
        </p:nvSpPr>
        <p:spPr>
          <a:xfrm>
            <a:off x="862351" y="1389784"/>
            <a:ext cx="10515600" cy="2454428"/>
          </a:xfrm>
        </p:spPr>
        <p:txBody>
          <a:bodyPr/>
          <a:lstStyle/>
          <a:p>
            <a:pPr marL="285750" indent="-285750">
              <a:buFont typeface="Arial" panose="020B0604020202020204" pitchFamily="34" charset="0"/>
              <a:buChar char="•"/>
            </a:pPr>
            <a:r>
              <a:rPr lang="en-US" sz="2800" dirty="0"/>
              <a:t>Chemicals</a:t>
            </a:r>
          </a:p>
          <a:p>
            <a:pPr marL="742950" lvl="1" indent="-285750">
              <a:buFont typeface="Arial" panose="020B0604020202020204" pitchFamily="34" charset="0"/>
              <a:buChar char="•"/>
            </a:pPr>
            <a:r>
              <a:rPr lang="en-US" sz="2000" dirty="0"/>
              <a:t>All clubs must provide Safety Data Sheets (“SDS”) and appropriate posting of all safety documents for all chemicals contained within club.</a:t>
            </a:r>
          </a:p>
          <a:p>
            <a:pPr marL="742950" lvl="1" indent="-285750">
              <a:buFont typeface="Arial" panose="020B0604020202020204" pitchFamily="34" charset="0"/>
              <a:buChar char="•"/>
            </a:pPr>
            <a:r>
              <a:rPr lang="en-US" sz="2000" dirty="0"/>
              <a:t> The SDS sheets inform users about personal protective equipment required, possible hazards and possible adverse reactions. </a:t>
            </a:r>
          </a:p>
          <a:p>
            <a:pPr marL="742950" lvl="1" indent="-285750">
              <a:buFont typeface="Arial" panose="020B0604020202020204" pitchFamily="34" charset="0"/>
              <a:buChar char="•"/>
            </a:pPr>
            <a:r>
              <a:rPr lang="en-US" sz="2000" dirty="0"/>
              <a:t>SDS sheets must be kept in a three-ring binder easily accessible to club members and RCSC personnel. </a:t>
            </a:r>
          </a:p>
        </p:txBody>
      </p:sp>
      <p:sp>
        <p:nvSpPr>
          <p:cNvPr id="3" name="Content Placeholder 2">
            <a:extLst>
              <a:ext uri="{FF2B5EF4-FFF2-40B4-BE49-F238E27FC236}">
                <a16:creationId xmlns:a16="http://schemas.microsoft.com/office/drawing/2014/main" id="{EDD6D853-B1DD-E463-7F2D-D5D5D40CA5E9}"/>
              </a:ext>
            </a:extLst>
          </p:cNvPr>
          <p:cNvSpPr txBox="1">
            <a:spLocks/>
          </p:cNvSpPr>
          <p:nvPr/>
        </p:nvSpPr>
        <p:spPr>
          <a:xfrm>
            <a:off x="877592" y="4434738"/>
            <a:ext cx="10515600" cy="17728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t>Training</a:t>
            </a:r>
          </a:p>
          <a:p>
            <a:pPr marL="742950" lvl="1" indent="-285750"/>
            <a:r>
              <a:rPr lang="en-US" sz="2000" dirty="0"/>
              <a:t>Members must be trained before they use equipment that is gas, electric, hydraulic, battery, or air powered. </a:t>
            </a:r>
          </a:p>
          <a:p>
            <a:pPr marL="742950" lvl="1" indent="-285750"/>
            <a:r>
              <a:rPr lang="en-US" sz="2000" dirty="0"/>
              <a:t>All training must be documented and retained by the club</a:t>
            </a:r>
          </a:p>
        </p:txBody>
      </p:sp>
    </p:spTree>
    <p:extLst>
      <p:ext uri="{BB962C8B-B14F-4D97-AF65-F5344CB8AC3E}">
        <p14:creationId xmlns:p14="http://schemas.microsoft.com/office/powerpoint/2010/main" val="24550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3AE11D-7C9F-7533-D350-B5806F62960E}"/>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36B03AD-A5BC-D9F4-6ED1-BF0858D0E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4">
            <a:extLst>
              <a:ext uri="{FF2B5EF4-FFF2-40B4-BE49-F238E27FC236}">
                <a16:creationId xmlns:a16="http://schemas.microsoft.com/office/drawing/2014/main" id="{9B75029F-173F-85E6-0446-50BB16FD6F83}"/>
              </a:ext>
            </a:extLst>
          </p:cNvPr>
          <p:cNvSpPr>
            <a:spLocks noGrp="1"/>
          </p:cNvSpPr>
          <p:nvPr>
            <p:ph type="title"/>
          </p:nvPr>
        </p:nvSpPr>
        <p:spPr>
          <a:xfrm>
            <a:off x="1045028" y="1308897"/>
            <a:ext cx="3892732" cy="1005095"/>
          </a:xfrm>
        </p:spPr>
        <p:txBody>
          <a:bodyPr anchor="ctr">
            <a:normAutofit/>
          </a:bodyPr>
          <a:lstStyle/>
          <a:p>
            <a:pPr algn="ctr"/>
            <a:r>
              <a:rPr lang="en-US" sz="5400" dirty="0"/>
              <a:t>Publicity</a:t>
            </a:r>
          </a:p>
        </p:txBody>
      </p:sp>
      <p:grpSp>
        <p:nvGrpSpPr>
          <p:cNvPr id="26" name="Group 25">
            <a:extLst>
              <a:ext uri="{FF2B5EF4-FFF2-40B4-BE49-F238E27FC236}">
                <a16:creationId xmlns:a16="http://schemas.microsoft.com/office/drawing/2014/main" id="{A3940FA4-F0AF-2094-0906-23F8977348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E3AA6091-24C9-AE62-8F75-07AAE1CA0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D139EFBE-E385-96FA-7039-82776A39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C9F99D60-A0E3-9744-C8B7-B2469288E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31" name="Rectangle 30">
            <a:extLst>
              <a:ext uri="{FF2B5EF4-FFF2-40B4-BE49-F238E27FC236}">
                <a16:creationId xmlns:a16="http://schemas.microsoft.com/office/drawing/2014/main" id="{5463178A-F0AD-BF71-9171-D34C3AE37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Rectangle 32">
            <a:extLst>
              <a:ext uri="{FF2B5EF4-FFF2-40B4-BE49-F238E27FC236}">
                <a16:creationId xmlns:a16="http://schemas.microsoft.com/office/drawing/2014/main" id="{76ADE046-7BF9-1089-3372-0FA33F2C2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B48938FE-7784-208C-5930-24A650C052DC}"/>
              </a:ext>
            </a:extLst>
          </p:cNvPr>
          <p:cNvSpPr>
            <a:spLocks noGrp="1"/>
          </p:cNvSpPr>
          <p:nvPr>
            <p:ph idx="1"/>
          </p:nvPr>
        </p:nvSpPr>
        <p:spPr>
          <a:xfrm>
            <a:off x="5900510" y="1308897"/>
            <a:ext cx="5755824" cy="4382588"/>
          </a:xfrm>
        </p:spPr>
        <p:txBody>
          <a:bodyPr anchor="ct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2" name="Content Placeholder 8">
            <a:extLst>
              <a:ext uri="{FF2B5EF4-FFF2-40B4-BE49-F238E27FC236}">
                <a16:creationId xmlns:a16="http://schemas.microsoft.com/office/drawing/2014/main" id="{A1706955-5D25-365C-C03A-32993145101E}"/>
              </a:ext>
            </a:extLst>
          </p:cNvPr>
          <p:cNvSpPr txBox="1">
            <a:spLocks/>
          </p:cNvSpPr>
          <p:nvPr/>
        </p:nvSpPr>
        <p:spPr>
          <a:xfrm>
            <a:off x="871414" y="2424053"/>
            <a:ext cx="3603171" cy="2009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Copies</a:t>
            </a:r>
          </a:p>
          <a:p>
            <a:pPr lvl="1"/>
            <a:r>
              <a:rPr lang="en-US" sz="2000" dirty="0"/>
              <a:t>500 a calendar year</a:t>
            </a:r>
          </a:p>
          <a:p>
            <a:pPr lvl="1"/>
            <a:r>
              <a:rPr lang="en-US" sz="2000" dirty="0"/>
              <a:t>Black ink </a:t>
            </a:r>
          </a:p>
          <a:p>
            <a:pPr lvl="1"/>
            <a:r>
              <a:rPr lang="en-US" sz="2000" dirty="0"/>
              <a:t>Color paper is available</a:t>
            </a:r>
          </a:p>
          <a:p>
            <a:pPr lvl="1"/>
            <a:r>
              <a:rPr lang="en-US" sz="2000" dirty="0"/>
              <a:t>Double sided</a:t>
            </a:r>
          </a:p>
        </p:txBody>
      </p:sp>
      <p:sp>
        <p:nvSpPr>
          <p:cNvPr id="3" name="TextBox 2">
            <a:extLst>
              <a:ext uri="{FF2B5EF4-FFF2-40B4-BE49-F238E27FC236}">
                <a16:creationId xmlns:a16="http://schemas.microsoft.com/office/drawing/2014/main" id="{FA22CE59-8A49-4D1D-318E-25C050BBBE51}"/>
              </a:ext>
            </a:extLst>
          </p:cNvPr>
          <p:cNvSpPr txBox="1"/>
          <p:nvPr/>
        </p:nvSpPr>
        <p:spPr>
          <a:xfrm>
            <a:off x="871414" y="4393708"/>
            <a:ext cx="4060371" cy="1138773"/>
          </a:xfrm>
          <a:prstGeom prst="rect">
            <a:avLst/>
          </a:prstGeom>
          <a:noFill/>
        </p:spPr>
        <p:txBody>
          <a:bodyPr wrap="square" rtlCol="0">
            <a:spAutoFit/>
          </a:bodyPr>
          <a:lstStyle/>
          <a:p>
            <a:r>
              <a:rPr lang="en-US" sz="2800" dirty="0"/>
              <a:t>Flyers</a:t>
            </a:r>
          </a:p>
          <a:p>
            <a:pPr marL="800100" lvl="1" indent="-342900">
              <a:buFont typeface="Arial" panose="020B0604020202020204" pitchFamily="34" charset="0"/>
              <a:buChar char="•"/>
            </a:pPr>
            <a:r>
              <a:rPr lang="en-US" sz="2000" dirty="0"/>
              <a:t>Due the 25</a:t>
            </a:r>
            <a:r>
              <a:rPr lang="en-US" sz="2000" baseline="30000" dirty="0"/>
              <a:t>th</a:t>
            </a:r>
            <a:r>
              <a:rPr lang="en-US" sz="2000" dirty="0"/>
              <a:t> of each month</a:t>
            </a:r>
          </a:p>
          <a:p>
            <a:pPr marL="800100" lvl="1" indent="-342900">
              <a:buFont typeface="Arial" panose="020B0604020202020204" pitchFamily="34" charset="0"/>
              <a:buChar char="•"/>
            </a:pPr>
            <a:r>
              <a:rPr lang="en-US" sz="2000" dirty="0"/>
              <a:t>9 copies</a:t>
            </a:r>
          </a:p>
        </p:txBody>
      </p:sp>
      <p:sp>
        <p:nvSpPr>
          <p:cNvPr id="7" name="Content Placeholder 3">
            <a:extLst>
              <a:ext uri="{FF2B5EF4-FFF2-40B4-BE49-F238E27FC236}">
                <a16:creationId xmlns:a16="http://schemas.microsoft.com/office/drawing/2014/main" id="{68F3C060-5B2C-70E6-5564-4E843EA93403}"/>
              </a:ext>
            </a:extLst>
          </p:cNvPr>
          <p:cNvSpPr txBox="1">
            <a:spLocks/>
          </p:cNvSpPr>
          <p:nvPr/>
        </p:nvSpPr>
        <p:spPr>
          <a:xfrm>
            <a:off x="5345999" y="2299666"/>
            <a:ext cx="5570375" cy="172758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a:t>Sun City Update</a:t>
            </a:r>
          </a:p>
          <a:p>
            <a:pPr lvl="1"/>
            <a:r>
              <a:rPr lang="en-US" sz="2800"/>
              <a:t>	</a:t>
            </a:r>
            <a:r>
              <a:rPr lang="en-US" sz="2000"/>
              <a:t>Directory </a:t>
            </a:r>
          </a:p>
          <a:p>
            <a:pPr lvl="1"/>
            <a:r>
              <a:rPr lang="en-US" sz="2000"/>
              <a:t>	Article – each club gets one article a year </a:t>
            </a:r>
          </a:p>
          <a:p>
            <a:pPr marL="457200" lvl="1" indent="0">
              <a:buFont typeface="Arial" panose="020B0604020202020204" pitchFamily="34" charset="0"/>
              <a:buNone/>
            </a:pPr>
            <a:endParaRPr lang="en-US" sz="2800" dirty="0"/>
          </a:p>
        </p:txBody>
      </p:sp>
      <p:sp>
        <p:nvSpPr>
          <p:cNvPr id="9" name="Content Placeholder 3">
            <a:extLst>
              <a:ext uri="{FF2B5EF4-FFF2-40B4-BE49-F238E27FC236}">
                <a16:creationId xmlns:a16="http://schemas.microsoft.com/office/drawing/2014/main" id="{07E51E55-A8B7-B0C5-6814-00C23D25C092}"/>
              </a:ext>
            </a:extLst>
          </p:cNvPr>
          <p:cNvSpPr txBox="1">
            <a:spLocks/>
          </p:cNvSpPr>
          <p:nvPr/>
        </p:nvSpPr>
        <p:spPr>
          <a:xfrm>
            <a:off x="5280154" y="4131180"/>
            <a:ext cx="6820677" cy="206870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dirty="0"/>
              <a:t>Digital Boards</a:t>
            </a:r>
          </a:p>
          <a:p>
            <a:pPr lvl="1"/>
            <a:r>
              <a:rPr lang="en-US" sz="2800" dirty="0"/>
              <a:t>	</a:t>
            </a:r>
            <a:r>
              <a:rPr lang="en-US" sz="2000" dirty="0"/>
              <a:t>Special Events, Open House, Concert, Spring Sale </a:t>
            </a:r>
          </a:p>
          <a:p>
            <a:pPr lvl="1"/>
            <a:r>
              <a:rPr lang="en-US" sz="2000" dirty="0"/>
              <a:t>	Posted three days prior to your event</a:t>
            </a:r>
          </a:p>
          <a:p>
            <a:pPr lvl="1"/>
            <a:r>
              <a:rPr lang="en-US" sz="2000" dirty="0"/>
              <a:t>     Limited on space short messages</a:t>
            </a:r>
          </a:p>
          <a:p>
            <a:pPr marL="457200" lvl="1" indent="0">
              <a:buFont typeface="Arial" panose="020B0604020202020204" pitchFamily="34" charset="0"/>
              <a:buNone/>
            </a:pPr>
            <a:endParaRPr lang="en-US" sz="2800" dirty="0"/>
          </a:p>
        </p:txBody>
      </p:sp>
    </p:spTree>
    <p:extLst>
      <p:ext uri="{BB962C8B-B14F-4D97-AF65-F5344CB8AC3E}">
        <p14:creationId xmlns:p14="http://schemas.microsoft.com/office/powerpoint/2010/main" val="5349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E7602-547F-A075-689F-2B31F736DF1A}"/>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0A0B58D5-784D-C0E0-4517-11EF16262DF4}"/>
              </a:ext>
            </a:extLst>
          </p:cNvPr>
          <p:cNvSpPr>
            <a:spLocks noGrp="1"/>
          </p:cNvSpPr>
          <p:nvPr>
            <p:ph idx="1"/>
          </p:nvPr>
        </p:nvSpPr>
        <p:spPr/>
        <p:txBody>
          <a:bodyPr/>
          <a:lstStyle/>
          <a:p>
            <a:pPr marL="0" indent="0">
              <a:buNone/>
            </a:pPr>
            <a:r>
              <a:rPr lang="en-US" dirty="0"/>
              <a:t>Club Office</a:t>
            </a:r>
          </a:p>
          <a:p>
            <a:pPr marL="0" indent="0">
              <a:buNone/>
            </a:pPr>
            <a:r>
              <a:rPr lang="en-US" dirty="0">
                <a:hlinkClick r:id="rId3"/>
              </a:rPr>
              <a:t>Clubs@suncityaz.org</a:t>
            </a:r>
            <a:endParaRPr lang="en-US" dirty="0"/>
          </a:p>
          <a:p>
            <a:pPr marL="0" indent="0">
              <a:buNone/>
            </a:pPr>
            <a:r>
              <a:rPr lang="en-US" dirty="0"/>
              <a:t>623-561-4660</a:t>
            </a:r>
          </a:p>
          <a:p>
            <a:pPr marL="0" indent="0">
              <a:buNone/>
            </a:pPr>
            <a:endParaRPr lang="en-US" dirty="0"/>
          </a:p>
          <a:p>
            <a:pPr marL="0" indent="0">
              <a:buNone/>
            </a:pPr>
            <a:r>
              <a:rPr lang="en-US" dirty="0"/>
              <a:t>Angela Willette</a:t>
            </a:r>
          </a:p>
          <a:p>
            <a:pPr marL="0" indent="0">
              <a:buNone/>
            </a:pPr>
            <a:r>
              <a:rPr lang="en-US" dirty="0">
                <a:hlinkClick r:id="rId4"/>
              </a:rPr>
              <a:t>awillette@suncityaz.org</a:t>
            </a:r>
            <a:endParaRPr lang="en-US" dirty="0"/>
          </a:p>
          <a:p>
            <a:pPr marL="0" indent="0">
              <a:buNone/>
            </a:pPr>
            <a:r>
              <a:rPr lang="en-US" dirty="0"/>
              <a:t>623-561-4664</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0042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512BB-22AD-AB91-19CD-8B3BCE8A26EF}"/>
              </a:ext>
            </a:extLst>
          </p:cNvPr>
          <p:cNvSpPr>
            <a:spLocks noGrp="1"/>
          </p:cNvSpPr>
          <p:nvPr>
            <p:ph type="title"/>
          </p:nvPr>
        </p:nvSpPr>
        <p:spPr>
          <a:xfrm>
            <a:off x="1043631" y="809898"/>
            <a:ext cx="9942716" cy="1554480"/>
          </a:xfrm>
        </p:spPr>
        <p:txBody>
          <a:bodyPr anchor="ctr">
            <a:normAutofit fontScale="90000"/>
          </a:bodyPr>
          <a:lstStyle/>
          <a:p>
            <a:pPr algn="ctr"/>
            <a:br>
              <a:rPr lang="en-US" sz="4800" dirty="0"/>
            </a:br>
            <a:br>
              <a:rPr lang="en-US" sz="4800" dirty="0"/>
            </a:br>
            <a:r>
              <a:rPr lang="en-US" sz="4800" dirty="0"/>
              <a:t>COC - Club Organization Committee</a:t>
            </a:r>
            <a:br>
              <a:rPr lang="en-US" sz="4800" dirty="0"/>
            </a:br>
            <a:br>
              <a:rPr lang="en-US" sz="4800" dirty="0"/>
            </a:br>
            <a:endParaRPr lang="en-US" sz="4800" dirty="0"/>
          </a:p>
        </p:txBody>
      </p:sp>
      <p:sp>
        <p:nvSpPr>
          <p:cNvPr id="3" name="Content Placeholder 2">
            <a:extLst>
              <a:ext uri="{FF2B5EF4-FFF2-40B4-BE49-F238E27FC236}">
                <a16:creationId xmlns:a16="http://schemas.microsoft.com/office/drawing/2014/main" id="{1AB56B8F-E732-BEF7-D654-83DDC498FB1C}"/>
              </a:ext>
            </a:extLst>
          </p:cNvPr>
          <p:cNvSpPr>
            <a:spLocks noGrp="1"/>
          </p:cNvSpPr>
          <p:nvPr>
            <p:ph idx="1"/>
          </p:nvPr>
        </p:nvSpPr>
        <p:spPr>
          <a:xfrm>
            <a:off x="1045028" y="2704014"/>
            <a:ext cx="9941319" cy="3438166"/>
          </a:xfrm>
        </p:spPr>
        <p:txBody>
          <a:bodyPr anchor="ctr">
            <a:normAutofit/>
          </a:bodyPr>
          <a:lstStyle/>
          <a:p>
            <a:r>
              <a:rPr lang="en-US" dirty="0"/>
              <a:t>The COC was formed as a support for club members</a:t>
            </a:r>
          </a:p>
          <a:p>
            <a:pPr lvl="1"/>
            <a:r>
              <a:rPr lang="en-US" sz="2800" dirty="0"/>
              <a:t>They can help clubs with rules and regulation changes</a:t>
            </a:r>
          </a:p>
          <a:p>
            <a:pPr lvl="1"/>
            <a:r>
              <a:rPr lang="en-US" sz="2800" dirty="0"/>
              <a:t>They can assist with club member disciplinary issues</a:t>
            </a:r>
          </a:p>
          <a:p>
            <a:pPr lvl="1"/>
            <a:r>
              <a:rPr lang="en-US" sz="2800" dirty="0"/>
              <a:t>They will make suggestions on what policy changes are needed </a:t>
            </a:r>
          </a:p>
          <a:p>
            <a:pPr marL="457200" lvl="1" indent="0">
              <a:buNone/>
            </a:pPr>
            <a:endParaRPr lang="en-US" sz="2800" dirty="0"/>
          </a:p>
          <a:p>
            <a:r>
              <a:rPr lang="en-US" dirty="0"/>
              <a:t>Each club has a COC team assigned to them</a:t>
            </a:r>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57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0DDE48-0CAF-47AC-B21D-F308D8159598}"/>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768FBEF-BEDC-08A7-FBAB-5C001E0B3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ight Triangle 19">
            <a:extLst>
              <a:ext uri="{FF2B5EF4-FFF2-40B4-BE49-F238E27FC236}">
                <a16:creationId xmlns:a16="http://schemas.microsoft.com/office/drawing/2014/main" id="{E175877C-7DD2-582F-F4CF-CB96FDCA1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A82C84BD-3D74-7181-DE03-10FB419E8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7105B90-4237-5579-1D24-35387D79AC59}"/>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kern="1200" dirty="0">
                <a:solidFill>
                  <a:schemeClr val="tx1"/>
                </a:solidFill>
                <a:latin typeface="+mj-lt"/>
                <a:ea typeface="+mj-ea"/>
                <a:cs typeface="+mj-cs"/>
              </a:rPr>
              <a:t>suncityaz.org</a:t>
            </a:r>
          </a:p>
        </p:txBody>
      </p:sp>
    </p:spTree>
    <p:extLst>
      <p:ext uri="{BB962C8B-B14F-4D97-AF65-F5344CB8AC3E}">
        <p14:creationId xmlns:p14="http://schemas.microsoft.com/office/powerpoint/2010/main" val="17718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08E331-E3CA-A5C1-D21A-B4BFE5C35F11}"/>
              </a:ext>
            </a:extLst>
          </p:cNvPr>
          <p:cNvPicPr>
            <a:picLocks noChangeAspect="1"/>
          </p:cNvPicPr>
          <p:nvPr/>
        </p:nvPicPr>
        <p:blipFill>
          <a:blip r:embed="rId3"/>
          <a:stretch>
            <a:fillRect/>
          </a:stretch>
        </p:blipFill>
        <p:spPr>
          <a:xfrm>
            <a:off x="0" y="873847"/>
            <a:ext cx="12192000" cy="5110305"/>
          </a:xfrm>
          <a:prstGeom prst="rect">
            <a:avLst/>
          </a:prstGeom>
        </p:spPr>
      </p:pic>
      <p:pic>
        <p:nvPicPr>
          <p:cNvPr id="5" name="Content Placeholder 4">
            <a:extLst>
              <a:ext uri="{FF2B5EF4-FFF2-40B4-BE49-F238E27FC236}">
                <a16:creationId xmlns:a16="http://schemas.microsoft.com/office/drawing/2014/main" id="{C56C013E-F874-8DD0-F6AB-BDB29FD01F98}"/>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047862" y="1439726"/>
            <a:ext cx="3888533" cy="3978545"/>
          </a:xfrm>
          <a:prstGeom prst="rect">
            <a:avLst/>
          </a:prstGeom>
        </p:spPr>
      </p:pic>
    </p:spTree>
    <p:extLst>
      <p:ext uri="{BB962C8B-B14F-4D97-AF65-F5344CB8AC3E}">
        <p14:creationId xmlns:p14="http://schemas.microsoft.com/office/powerpoint/2010/main" val="27548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CBDB55-54E8-EB1F-99C3-051CB78D1387}"/>
              </a:ext>
            </a:extLst>
          </p:cNvPr>
          <p:cNvSpPr txBox="1"/>
          <p:nvPr/>
        </p:nvSpPr>
        <p:spPr>
          <a:xfrm>
            <a:off x="4749281" y="1101011"/>
            <a:ext cx="2220686" cy="466531"/>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58E80228-51C4-41D3-FE2C-9C833B854F3E}"/>
              </a:ext>
            </a:extLst>
          </p:cNvPr>
          <p:cNvSpPr txBox="1"/>
          <p:nvPr/>
        </p:nvSpPr>
        <p:spPr>
          <a:xfrm>
            <a:off x="1421362" y="786880"/>
            <a:ext cx="2220686" cy="466531"/>
          </a:xfrm>
          <a:prstGeom prst="rect">
            <a:avLst/>
          </a:prstGeom>
          <a:no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5EBA578-1D09-F79E-9A9F-1FB9794AAB71}"/>
              </a:ext>
            </a:extLst>
          </p:cNvPr>
          <p:cNvPicPr>
            <a:picLocks noChangeAspect="1"/>
          </p:cNvPicPr>
          <p:nvPr/>
        </p:nvPicPr>
        <p:blipFill>
          <a:blip r:embed="rId3"/>
          <a:stretch>
            <a:fillRect/>
          </a:stretch>
        </p:blipFill>
        <p:spPr>
          <a:xfrm>
            <a:off x="755973" y="1029476"/>
            <a:ext cx="2886075" cy="590550"/>
          </a:xfrm>
          <a:prstGeom prst="rect">
            <a:avLst/>
          </a:prstGeom>
        </p:spPr>
      </p:pic>
      <p:pic>
        <p:nvPicPr>
          <p:cNvPr id="14" name="Picture 13">
            <a:extLst>
              <a:ext uri="{FF2B5EF4-FFF2-40B4-BE49-F238E27FC236}">
                <a16:creationId xmlns:a16="http://schemas.microsoft.com/office/drawing/2014/main" id="{10C41C6A-0911-5EFB-5DE0-658D4D50DDAB}"/>
              </a:ext>
            </a:extLst>
          </p:cNvPr>
          <p:cNvPicPr>
            <a:picLocks noChangeAspect="1"/>
          </p:cNvPicPr>
          <p:nvPr/>
        </p:nvPicPr>
        <p:blipFill>
          <a:blip r:embed="rId4"/>
          <a:stretch>
            <a:fillRect/>
          </a:stretch>
        </p:blipFill>
        <p:spPr>
          <a:xfrm>
            <a:off x="3927847" y="1029476"/>
            <a:ext cx="1514475" cy="619125"/>
          </a:xfrm>
          <a:prstGeom prst="rect">
            <a:avLst/>
          </a:prstGeom>
        </p:spPr>
      </p:pic>
      <p:sp>
        <p:nvSpPr>
          <p:cNvPr id="16" name="TextBox 15">
            <a:extLst>
              <a:ext uri="{FF2B5EF4-FFF2-40B4-BE49-F238E27FC236}">
                <a16:creationId xmlns:a16="http://schemas.microsoft.com/office/drawing/2014/main" id="{6E9C1BDA-91CD-0DB5-B032-CF018667D786}"/>
              </a:ext>
            </a:extLst>
          </p:cNvPr>
          <p:cNvSpPr txBox="1"/>
          <p:nvPr/>
        </p:nvSpPr>
        <p:spPr>
          <a:xfrm>
            <a:off x="758890" y="1862622"/>
            <a:ext cx="2886074" cy="1477328"/>
          </a:xfrm>
          <a:prstGeom prst="rect">
            <a:avLst/>
          </a:prstGeom>
          <a:noFill/>
        </p:spPr>
        <p:txBody>
          <a:bodyPr wrap="square" rtlCol="0">
            <a:spAutoFit/>
          </a:bodyPr>
          <a:lstStyle/>
          <a:p>
            <a:r>
              <a:rPr lang="en-US" dirty="0"/>
              <a:t>Rebuilding Club Webpages</a:t>
            </a:r>
          </a:p>
          <a:p>
            <a:r>
              <a:rPr lang="en-US" dirty="0"/>
              <a:t>-Summary</a:t>
            </a:r>
          </a:p>
          <a:p>
            <a:r>
              <a:rPr lang="en-US" dirty="0"/>
              <a:t>-Pictures</a:t>
            </a:r>
          </a:p>
          <a:p>
            <a:r>
              <a:rPr lang="en-US" dirty="0"/>
              <a:t>-Contact</a:t>
            </a:r>
          </a:p>
          <a:p>
            <a:r>
              <a:rPr lang="en-US" dirty="0"/>
              <a:t>-Dates/times/location</a:t>
            </a:r>
          </a:p>
        </p:txBody>
      </p:sp>
      <p:sp>
        <p:nvSpPr>
          <p:cNvPr id="18" name="TextBox 17">
            <a:extLst>
              <a:ext uri="{FF2B5EF4-FFF2-40B4-BE49-F238E27FC236}">
                <a16:creationId xmlns:a16="http://schemas.microsoft.com/office/drawing/2014/main" id="{593B0B97-BE9A-906A-EC67-1D2B1763A99B}"/>
              </a:ext>
            </a:extLst>
          </p:cNvPr>
          <p:cNvSpPr txBox="1"/>
          <p:nvPr/>
        </p:nvSpPr>
        <p:spPr>
          <a:xfrm>
            <a:off x="3856459" y="1931437"/>
            <a:ext cx="2441704" cy="2031325"/>
          </a:xfrm>
          <a:prstGeom prst="rect">
            <a:avLst/>
          </a:prstGeom>
          <a:noFill/>
        </p:spPr>
        <p:txBody>
          <a:bodyPr wrap="square" rtlCol="0">
            <a:spAutoFit/>
          </a:bodyPr>
          <a:lstStyle/>
          <a:p>
            <a:r>
              <a:rPr lang="en-US" dirty="0"/>
              <a:t>-Meeting Schedule</a:t>
            </a:r>
          </a:p>
          <a:p>
            <a:r>
              <a:rPr lang="en-US" dirty="0"/>
              <a:t>-Club Officer</a:t>
            </a:r>
          </a:p>
          <a:p>
            <a:r>
              <a:rPr lang="en-US" dirty="0"/>
              <a:t>-Acquisition/Disposal</a:t>
            </a:r>
          </a:p>
          <a:p>
            <a:r>
              <a:rPr lang="en-US" dirty="0"/>
              <a:t>-Reciprocal Events</a:t>
            </a:r>
          </a:p>
          <a:p>
            <a:r>
              <a:rPr lang="en-US" dirty="0"/>
              <a:t>-Sanctioned Events</a:t>
            </a:r>
          </a:p>
          <a:p>
            <a:endParaRPr lang="en-US" dirty="0"/>
          </a:p>
          <a:p>
            <a:endParaRPr lang="en-US" dirty="0"/>
          </a:p>
        </p:txBody>
      </p:sp>
      <p:pic>
        <p:nvPicPr>
          <p:cNvPr id="20" name="Picture 19">
            <a:extLst>
              <a:ext uri="{FF2B5EF4-FFF2-40B4-BE49-F238E27FC236}">
                <a16:creationId xmlns:a16="http://schemas.microsoft.com/office/drawing/2014/main" id="{019352C6-E2B5-91DE-7B9C-2714760C6C8F}"/>
              </a:ext>
            </a:extLst>
          </p:cNvPr>
          <p:cNvPicPr>
            <a:picLocks noChangeAspect="1"/>
          </p:cNvPicPr>
          <p:nvPr/>
        </p:nvPicPr>
        <p:blipFill>
          <a:blip r:embed="rId5"/>
          <a:stretch>
            <a:fillRect/>
          </a:stretch>
        </p:blipFill>
        <p:spPr>
          <a:xfrm>
            <a:off x="6096000" y="1039001"/>
            <a:ext cx="1895475" cy="609600"/>
          </a:xfrm>
          <a:prstGeom prst="rect">
            <a:avLst/>
          </a:prstGeom>
        </p:spPr>
      </p:pic>
      <p:sp>
        <p:nvSpPr>
          <p:cNvPr id="21" name="TextBox 20">
            <a:extLst>
              <a:ext uri="{FF2B5EF4-FFF2-40B4-BE49-F238E27FC236}">
                <a16:creationId xmlns:a16="http://schemas.microsoft.com/office/drawing/2014/main" id="{96254C63-130E-B412-7DEC-A5A60506D96F}"/>
              </a:ext>
            </a:extLst>
          </p:cNvPr>
          <p:cNvSpPr txBox="1"/>
          <p:nvPr/>
        </p:nvSpPr>
        <p:spPr>
          <a:xfrm>
            <a:off x="6096000" y="2012496"/>
            <a:ext cx="2071396" cy="369332"/>
          </a:xfrm>
          <a:prstGeom prst="rect">
            <a:avLst/>
          </a:prstGeom>
          <a:noFill/>
        </p:spPr>
        <p:txBody>
          <a:bodyPr wrap="square" rtlCol="0">
            <a:spAutoFit/>
          </a:bodyPr>
          <a:lstStyle/>
          <a:p>
            <a:r>
              <a:rPr lang="en-US" dirty="0"/>
              <a:t>Blank set up forms </a:t>
            </a:r>
          </a:p>
        </p:txBody>
      </p:sp>
      <p:pic>
        <p:nvPicPr>
          <p:cNvPr id="23" name="Picture 22">
            <a:extLst>
              <a:ext uri="{FF2B5EF4-FFF2-40B4-BE49-F238E27FC236}">
                <a16:creationId xmlns:a16="http://schemas.microsoft.com/office/drawing/2014/main" id="{7FFDC49F-C2D9-7138-E5EA-32B610FBA1E1}"/>
              </a:ext>
            </a:extLst>
          </p:cNvPr>
          <p:cNvPicPr>
            <a:picLocks noChangeAspect="1"/>
          </p:cNvPicPr>
          <p:nvPr/>
        </p:nvPicPr>
        <p:blipFill>
          <a:blip r:embed="rId6"/>
          <a:stretch>
            <a:fillRect/>
          </a:stretch>
        </p:blipFill>
        <p:spPr>
          <a:xfrm>
            <a:off x="8369559" y="1121031"/>
            <a:ext cx="3048000" cy="504825"/>
          </a:xfrm>
          <a:prstGeom prst="rect">
            <a:avLst/>
          </a:prstGeom>
        </p:spPr>
      </p:pic>
      <p:sp>
        <p:nvSpPr>
          <p:cNvPr id="24" name="TextBox 23">
            <a:extLst>
              <a:ext uri="{FF2B5EF4-FFF2-40B4-BE49-F238E27FC236}">
                <a16:creationId xmlns:a16="http://schemas.microsoft.com/office/drawing/2014/main" id="{EB458884-EF1F-E39A-2478-95D575D27228}"/>
              </a:ext>
            </a:extLst>
          </p:cNvPr>
          <p:cNvSpPr txBox="1"/>
          <p:nvPr/>
        </p:nvSpPr>
        <p:spPr>
          <a:xfrm>
            <a:off x="8518849" y="1931437"/>
            <a:ext cx="2898710" cy="369332"/>
          </a:xfrm>
          <a:prstGeom prst="rect">
            <a:avLst/>
          </a:prstGeom>
          <a:noFill/>
        </p:spPr>
        <p:txBody>
          <a:bodyPr wrap="square" rtlCol="0">
            <a:spAutoFit/>
          </a:bodyPr>
          <a:lstStyle/>
          <a:p>
            <a:r>
              <a:rPr lang="en-US" dirty="0"/>
              <a:t>Current Board Policy</a:t>
            </a:r>
          </a:p>
        </p:txBody>
      </p:sp>
      <p:sp>
        <p:nvSpPr>
          <p:cNvPr id="27" name="TextBox 26">
            <a:extLst>
              <a:ext uri="{FF2B5EF4-FFF2-40B4-BE49-F238E27FC236}">
                <a16:creationId xmlns:a16="http://schemas.microsoft.com/office/drawing/2014/main" id="{E26BD2C5-F2B6-B296-1A33-9383C51DBD92}"/>
              </a:ext>
            </a:extLst>
          </p:cNvPr>
          <p:cNvSpPr txBox="1"/>
          <p:nvPr/>
        </p:nvSpPr>
        <p:spPr>
          <a:xfrm>
            <a:off x="716900" y="4245598"/>
            <a:ext cx="3939076" cy="369332"/>
          </a:xfrm>
          <a:prstGeom prst="rect">
            <a:avLst/>
          </a:prstGeom>
          <a:noFill/>
        </p:spPr>
        <p:txBody>
          <a:bodyPr wrap="square" rtlCol="0">
            <a:spAutoFit/>
          </a:bodyPr>
          <a:lstStyle/>
          <a:p>
            <a:r>
              <a:rPr lang="en-US" dirty="0"/>
              <a:t>Tool to check members RCSC Status</a:t>
            </a:r>
          </a:p>
        </p:txBody>
      </p:sp>
      <p:pic>
        <p:nvPicPr>
          <p:cNvPr id="28" name="Picture 27">
            <a:extLst>
              <a:ext uri="{FF2B5EF4-FFF2-40B4-BE49-F238E27FC236}">
                <a16:creationId xmlns:a16="http://schemas.microsoft.com/office/drawing/2014/main" id="{47D8CBB2-59BD-3001-AA7D-368FA6C222D2}"/>
              </a:ext>
            </a:extLst>
          </p:cNvPr>
          <p:cNvPicPr>
            <a:picLocks noChangeAspect="1"/>
          </p:cNvPicPr>
          <p:nvPr/>
        </p:nvPicPr>
        <p:blipFill>
          <a:blip r:embed="rId7"/>
          <a:stretch>
            <a:fillRect/>
          </a:stretch>
        </p:blipFill>
        <p:spPr>
          <a:xfrm>
            <a:off x="644006" y="3631333"/>
            <a:ext cx="2286000" cy="495300"/>
          </a:xfrm>
          <a:prstGeom prst="rect">
            <a:avLst/>
          </a:prstGeom>
        </p:spPr>
      </p:pic>
    </p:spTree>
    <p:extLst>
      <p:ext uri="{BB962C8B-B14F-4D97-AF65-F5344CB8AC3E}">
        <p14:creationId xmlns:p14="http://schemas.microsoft.com/office/powerpoint/2010/main" val="41006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5BB9A-0460-54D8-2606-75E51B94B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98F46-D30B-997D-54F5-8739E93B6E83}"/>
              </a:ext>
            </a:extLst>
          </p:cNvPr>
          <p:cNvSpPr>
            <a:spLocks noGrp="1"/>
          </p:cNvSpPr>
          <p:nvPr>
            <p:ph type="title"/>
          </p:nvPr>
        </p:nvSpPr>
        <p:spPr/>
        <p:txBody>
          <a:bodyPr/>
          <a:lstStyle/>
          <a:p>
            <a:pPr algn="ctr"/>
            <a:r>
              <a:rPr lang="en-US" dirty="0"/>
              <a:t>Important Dates </a:t>
            </a:r>
          </a:p>
        </p:txBody>
      </p:sp>
      <p:sp>
        <p:nvSpPr>
          <p:cNvPr id="3" name="Content Placeholder 2">
            <a:extLst>
              <a:ext uri="{FF2B5EF4-FFF2-40B4-BE49-F238E27FC236}">
                <a16:creationId xmlns:a16="http://schemas.microsoft.com/office/drawing/2014/main" id="{BFE0CA5A-4A59-6987-9577-459AE82A8C15}"/>
              </a:ext>
            </a:extLst>
          </p:cNvPr>
          <p:cNvSpPr>
            <a:spLocks noGrp="1"/>
          </p:cNvSpPr>
          <p:nvPr>
            <p:ph idx="1"/>
          </p:nvPr>
        </p:nvSpPr>
        <p:spPr>
          <a:xfrm>
            <a:off x="838199" y="1690689"/>
            <a:ext cx="10144761" cy="2302814"/>
          </a:xfrm>
        </p:spPr>
        <p:txBody>
          <a:bodyPr>
            <a:noAutofit/>
          </a:bodyPr>
          <a:lstStyle/>
          <a:p>
            <a:r>
              <a:rPr lang="en-US" sz="3200" dirty="0"/>
              <a:t>Annual Financial Statements</a:t>
            </a:r>
          </a:p>
          <a:p>
            <a:pPr lvl="1"/>
            <a:r>
              <a:rPr lang="en-US" sz="2800" dirty="0"/>
              <a:t>Emailed at the end of December to Treasures and Presidents</a:t>
            </a:r>
          </a:p>
          <a:p>
            <a:pPr lvl="1"/>
            <a:r>
              <a:rPr lang="en-US" sz="2800" dirty="0"/>
              <a:t>The beginning balance is filled in for you based on what we received as your ending balance the previous year. </a:t>
            </a:r>
          </a:p>
          <a:p>
            <a:pPr lvl="1"/>
            <a:r>
              <a:rPr lang="en-US" sz="2800" dirty="0"/>
              <a:t>Donation Line</a:t>
            </a:r>
          </a:p>
          <a:p>
            <a:pPr lvl="1"/>
            <a:endParaRPr lang="en-US" sz="2800" dirty="0"/>
          </a:p>
          <a:p>
            <a:pPr lvl="1"/>
            <a:endParaRPr lang="en-US" sz="2800" dirty="0"/>
          </a:p>
        </p:txBody>
      </p:sp>
      <p:sp>
        <p:nvSpPr>
          <p:cNvPr id="4" name="Content Placeholder 2">
            <a:extLst>
              <a:ext uri="{FF2B5EF4-FFF2-40B4-BE49-F238E27FC236}">
                <a16:creationId xmlns:a16="http://schemas.microsoft.com/office/drawing/2014/main" id="{818C547D-D868-E582-7441-7A1F3C9A62CC}"/>
              </a:ext>
            </a:extLst>
          </p:cNvPr>
          <p:cNvSpPr txBox="1">
            <a:spLocks/>
          </p:cNvSpPr>
          <p:nvPr/>
        </p:nvSpPr>
        <p:spPr>
          <a:xfrm>
            <a:off x="1023619" y="3993503"/>
            <a:ext cx="10144761" cy="2011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Treasurer 990N-Postcard </a:t>
            </a:r>
          </a:p>
          <a:p>
            <a:pPr lvl="1"/>
            <a:r>
              <a:rPr lang="en-US" sz="2800" dirty="0"/>
              <a:t>990N-Postcard earned less than $50,000 prior to expenses</a:t>
            </a:r>
          </a:p>
          <a:p>
            <a:pPr lvl="1"/>
            <a:r>
              <a:rPr lang="en-US" sz="2800" dirty="0"/>
              <a:t>Treasurer Class – How to File 990N Postcard</a:t>
            </a:r>
          </a:p>
          <a:p>
            <a:pPr marL="457200" lvl="1" indent="0">
              <a:buNone/>
            </a:pPr>
            <a:endParaRPr lang="en-US" sz="2800" dirty="0"/>
          </a:p>
          <a:p>
            <a:pPr marL="457200" lvl="1" indent="0">
              <a:buNone/>
            </a:pPr>
            <a:endParaRPr lang="en-US" sz="2800" dirty="0"/>
          </a:p>
        </p:txBody>
      </p:sp>
    </p:spTree>
    <p:extLst>
      <p:ext uri="{BB962C8B-B14F-4D97-AF65-F5344CB8AC3E}">
        <p14:creationId xmlns:p14="http://schemas.microsoft.com/office/powerpoint/2010/main" val="13581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7B48-8339-557E-B61B-6F5C3DB74397}"/>
              </a:ext>
            </a:extLst>
          </p:cNvPr>
          <p:cNvSpPr>
            <a:spLocks noGrp="1"/>
          </p:cNvSpPr>
          <p:nvPr>
            <p:ph type="title"/>
          </p:nvPr>
        </p:nvSpPr>
        <p:spPr/>
        <p:txBody>
          <a:bodyPr/>
          <a:lstStyle/>
          <a:p>
            <a:pPr algn="ctr"/>
            <a:r>
              <a:rPr lang="en-US" dirty="0"/>
              <a:t>Club Roster</a:t>
            </a:r>
          </a:p>
        </p:txBody>
      </p:sp>
      <p:graphicFrame>
        <p:nvGraphicFramePr>
          <p:cNvPr id="6" name="Content Placeholder 3">
            <a:extLst>
              <a:ext uri="{FF2B5EF4-FFF2-40B4-BE49-F238E27FC236}">
                <a16:creationId xmlns:a16="http://schemas.microsoft.com/office/drawing/2014/main" id="{CEABBFE1-E4A8-6E90-EB3F-05E65CE88C73}"/>
              </a:ext>
            </a:extLst>
          </p:cNvPr>
          <p:cNvGraphicFramePr>
            <a:graphicFrameLocks noGrp="1"/>
          </p:cNvGraphicFramePr>
          <p:nvPr>
            <p:ph sz="half" idx="1"/>
          </p:nvPr>
        </p:nvGraphicFramePr>
        <p:xfrm>
          <a:off x="1115736" y="1873645"/>
          <a:ext cx="3984771" cy="4255297"/>
        </p:xfrm>
        <a:graphic>
          <a:graphicData uri="http://schemas.openxmlformats.org/drawingml/2006/table">
            <a:tbl>
              <a:tblPr/>
              <a:tblGrid>
                <a:gridCol w="2703237">
                  <a:extLst>
                    <a:ext uri="{9D8B030D-6E8A-4147-A177-3AD203B41FA5}">
                      <a16:colId xmlns:a16="http://schemas.microsoft.com/office/drawing/2014/main" val="20000"/>
                    </a:ext>
                  </a:extLst>
                </a:gridCol>
                <a:gridCol w="1281534">
                  <a:extLst>
                    <a:ext uri="{9D8B030D-6E8A-4147-A177-3AD203B41FA5}">
                      <a16:colId xmlns:a16="http://schemas.microsoft.com/office/drawing/2014/main" val="20001"/>
                    </a:ext>
                  </a:extLst>
                </a:gridCol>
              </a:tblGrid>
              <a:tr h="223963">
                <a:tc>
                  <a:txBody>
                    <a:bodyPr/>
                    <a:lstStyle/>
                    <a:p>
                      <a:pPr algn="ctr" fontAlgn="b"/>
                      <a:r>
                        <a:rPr lang="en-US" sz="1100" b="0" i="0" u="none" strike="noStrike" dirty="0">
                          <a:solidFill>
                            <a:srgbClr val="000000"/>
                          </a:solidFill>
                          <a:effectLst/>
                          <a:latin typeface="Calibri" panose="020F0502020204030204" pitchFamily="34" charset="0"/>
                        </a:rPr>
                        <a:t>Anderson, Lou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123456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963">
                <a:tc>
                  <a:txBody>
                    <a:bodyPr/>
                    <a:lstStyle/>
                    <a:p>
                      <a:pPr algn="ctr" fontAlgn="b"/>
                      <a:r>
                        <a:rPr lang="en-US" sz="1100" b="0" i="0" u="none" strike="noStrike" dirty="0">
                          <a:solidFill>
                            <a:srgbClr val="000000"/>
                          </a:solidFill>
                          <a:effectLst/>
                          <a:latin typeface="Calibri" panose="020F0502020204030204" pitchFamily="34" charset="0"/>
                        </a:rPr>
                        <a:t>Anderson, Mary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123457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3963">
                <a:tc>
                  <a:txBody>
                    <a:bodyPr/>
                    <a:lstStyle/>
                    <a:p>
                      <a:pPr algn="ctr" fontAlgn="b"/>
                      <a:r>
                        <a:rPr lang="en-US" sz="1100" b="0" i="0" u="none" strike="noStrike" dirty="0">
                          <a:solidFill>
                            <a:srgbClr val="000000"/>
                          </a:solidFill>
                          <a:effectLst/>
                          <a:latin typeface="Calibri" panose="020F0502020204030204" pitchFamily="34" charset="0"/>
                        </a:rPr>
                        <a:t>Burns, Janet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45678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963">
                <a:tc>
                  <a:txBody>
                    <a:bodyPr/>
                    <a:lstStyle/>
                    <a:p>
                      <a:pPr algn="ctr" fontAlgn="b"/>
                      <a:r>
                        <a:rPr lang="en-US" sz="1100" b="0" i="0" u="none" strike="noStrike" dirty="0">
                          <a:solidFill>
                            <a:srgbClr val="000000"/>
                          </a:solidFill>
                          <a:effectLst/>
                          <a:latin typeface="Calibri" panose="020F0502020204030204" pitchFamily="34" charset="0"/>
                        </a:rPr>
                        <a:t>Burns, Mike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45677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3963">
                <a:tc>
                  <a:txBody>
                    <a:bodyPr/>
                    <a:lstStyle/>
                    <a:p>
                      <a:pPr algn="ctr" fontAlgn="b"/>
                      <a:r>
                        <a:rPr lang="en-US" sz="1100" b="0" i="0" u="none" strike="noStrike" dirty="0">
                          <a:solidFill>
                            <a:srgbClr val="000000"/>
                          </a:solidFill>
                          <a:effectLst/>
                          <a:latin typeface="Calibri" panose="020F0502020204030204" pitchFamily="34" charset="0"/>
                        </a:rPr>
                        <a:t>Campbell, 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3963">
                <a:tc>
                  <a:txBody>
                    <a:bodyPr/>
                    <a:lstStyle/>
                    <a:p>
                      <a:pPr algn="ctr" fontAlgn="b"/>
                      <a:r>
                        <a:rPr lang="en-US" sz="1100" b="0" i="0" u="none" strike="noStrike" dirty="0">
                          <a:solidFill>
                            <a:srgbClr val="000000"/>
                          </a:solidFill>
                          <a:effectLst/>
                          <a:latin typeface="Calibri" panose="020F0502020204030204" pitchFamily="34" charset="0"/>
                        </a:rPr>
                        <a:t>Campbell, Philip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3963">
                <a:tc>
                  <a:txBody>
                    <a:bodyPr/>
                    <a:lstStyle/>
                    <a:p>
                      <a:pPr algn="ctr" fontAlgn="b"/>
                      <a:r>
                        <a:rPr lang="en-US" sz="1100" b="0" i="0" u="none" strike="noStrike" dirty="0">
                          <a:solidFill>
                            <a:srgbClr val="000000"/>
                          </a:solidFill>
                          <a:effectLst/>
                          <a:latin typeface="Calibri" panose="020F0502020204030204" pitchFamily="34" charset="0"/>
                        </a:rPr>
                        <a:t>Dearborn, Winnie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3963">
                <a:tc>
                  <a:txBody>
                    <a:bodyPr/>
                    <a:lstStyle/>
                    <a:p>
                      <a:pPr algn="ctr" fontAlgn="b"/>
                      <a:r>
                        <a:rPr lang="en-US" sz="1100" b="0" i="0" u="none" strike="noStrike" dirty="0">
                          <a:solidFill>
                            <a:srgbClr val="000000"/>
                          </a:solidFill>
                          <a:effectLst/>
                          <a:latin typeface="Calibri" panose="020F0502020204030204" pitchFamily="34" charset="0"/>
                        </a:rPr>
                        <a:t>Johnson, Brad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901100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3963">
                <a:tc>
                  <a:txBody>
                    <a:bodyPr/>
                    <a:lstStyle/>
                    <a:p>
                      <a:pPr algn="ctr" fontAlgn="b"/>
                      <a:r>
                        <a:rPr lang="en-US" sz="1100" b="0" i="0" u="none" strike="noStrike" dirty="0">
                          <a:solidFill>
                            <a:srgbClr val="000000"/>
                          </a:solidFill>
                          <a:effectLst/>
                          <a:latin typeface="Calibri" panose="020F0502020204030204" pitchFamily="34" charset="0"/>
                        </a:rPr>
                        <a:t>Miller, Mark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33516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3963">
                <a:tc>
                  <a:txBody>
                    <a:bodyPr/>
                    <a:lstStyle/>
                    <a:p>
                      <a:pPr algn="ctr" fontAlgn="b"/>
                      <a:r>
                        <a:rPr lang="en-US" sz="1100" b="0" i="0" u="none" strike="noStrike" dirty="0">
                          <a:solidFill>
                            <a:srgbClr val="000000"/>
                          </a:solidFill>
                          <a:effectLst/>
                          <a:latin typeface="Calibri" panose="020F0502020204030204" pitchFamily="34" charset="0"/>
                        </a:rPr>
                        <a:t>Nelson, Fred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3963">
                <a:tc>
                  <a:txBody>
                    <a:bodyPr/>
                    <a:lstStyle/>
                    <a:p>
                      <a:pPr algn="ctr" fontAlgn="b"/>
                      <a:r>
                        <a:rPr lang="en-US" sz="1100" b="0" i="0" u="none" strike="noStrike" dirty="0">
                          <a:solidFill>
                            <a:srgbClr val="000000"/>
                          </a:solidFill>
                          <a:effectLst/>
                          <a:latin typeface="Calibri" panose="020F0502020204030204" pitchFamily="34" charset="0"/>
                        </a:rPr>
                        <a:t>Nelson, Wilma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3963">
                <a:tc>
                  <a:txBody>
                    <a:bodyPr/>
                    <a:lstStyle/>
                    <a:p>
                      <a:pPr algn="ctr" fontAlgn="b"/>
                      <a:r>
                        <a:rPr lang="en-US" sz="1100" b="0" i="0" u="none" strike="noStrike" dirty="0">
                          <a:solidFill>
                            <a:srgbClr val="000000"/>
                          </a:solidFill>
                          <a:effectLst/>
                          <a:latin typeface="Calibri" panose="020F0502020204030204" pitchFamily="34" charset="0"/>
                        </a:rPr>
                        <a:t>Payne, John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13687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3963">
                <a:tc>
                  <a:txBody>
                    <a:bodyPr/>
                    <a:lstStyle/>
                    <a:p>
                      <a:pPr algn="ctr" fontAlgn="b"/>
                      <a:r>
                        <a:rPr lang="en-US" sz="1100" b="0" i="0" u="none" strike="noStrike" dirty="0">
                          <a:solidFill>
                            <a:srgbClr val="000000"/>
                          </a:solidFill>
                          <a:effectLst/>
                          <a:latin typeface="Calibri" panose="020F0502020204030204" pitchFamily="34" charset="0"/>
                        </a:rPr>
                        <a:t>Olsen, Joseph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11497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3963">
                <a:tc>
                  <a:txBody>
                    <a:bodyPr/>
                    <a:lstStyle/>
                    <a:p>
                      <a:pPr algn="ctr" fontAlgn="b"/>
                      <a:r>
                        <a:rPr lang="en-US" sz="1100" b="0" i="0" u="none" strike="noStrike" dirty="0">
                          <a:solidFill>
                            <a:srgbClr val="000000"/>
                          </a:solidFill>
                          <a:effectLst/>
                          <a:latin typeface="Calibri" panose="020F0502020204030204" pitchFamily="34" charset="0"/>
                        </a:rPr>
                        <a:t>Olsen, Margaret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11498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3963">
                <a:tc>
                  <a:txBody>
                    <a:bodyPr/>
                    <a:lstStyle/>
                    <a:p>
                      <a:pPr algn="ctr" fontAlgn="b"/>
                      <a:r>
                        <a:rPr lang="en-US" sz="1100" b="0" i="0" u="none" strike="noStrike" dirty="0">
                          <a:solidFill>
                            <a:srgbClr val="000000"/>
                          </a:solidFill>
                          <a:effectLst/>
                          <a:latin typeface="Calibri" panose="020F0502020204030204" pitchFamily="34" charset="0"/>
                        </a:rPr>
                        <a:t>Stewart, Joanne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16951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3963">
                <a:tc>
                  <a:txBody>
                    <a:bodyPr/>
                    <a:lstStyle/>
                    <a:p>
                      <a:pPr algn="ctr" fontAlgn="b"/>
                      <a:r>
                        <a:rPr lang="en-US" sz="1100" b="0" i="0" u="none" strike="noStrike" dirty="0">
                          <a:solidFill>
                            <a:srgbClr val="000000"/>
                          </a:solidFill>
                          <a:effectLst/>
                          <a:latin typeface="Calibri" panose="020F0502020204030204" pitchFamily="34" charset="0"/>
                        </a:rPr>
                        <a:t>Stewart, Thomas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16952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3963">
                <a:tc>
                  <a:txBody>
                    <a:bodyPr/>
                    <a:lstStyle/>
                    <a:p>
                      <a:pPr algn="ctr" fontAlgn="b"/>
                      <a:r>
                        <a:rPr lang="en-US" sz="1100" b="0" i="0" u="none" strike="noStrike" dirty="0">
                          <a:solidFill>
                            <a:srgbClr val="000000"/>
                          </a:solidFill>
                          <a:effectLst/>
                          <a:latin typeface="Calibri" panose="020F0502020204030204" pitchFamily="34" charset="0"/>
                        </a:rPr>
                        <a:t>Tapia, Jose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3963">
                <a:tc>
                  <a:txBody>
                    <a:bodyPr/>
                    <a:lstStyle/>
                    <a:p>
                      <a:pPr algn="ctr" fontAlgn="b"/>
                      <a:r>
                        <a:rPr lang="en-US" sz="1100" b="0" i="0" u="none" strike="noStrike" dirty="0">
                          <a:solidFill>
                            <a:srgbClr val="000000"/>
                          </a:solidFill>
                          <a:effectLst/>
                          <a:latin typeface="Calibri" panose="020F0502020204030204" pitchFamily="34" charset="0"/>
                        </a:rPr>
                        <a:t>Tapia, Maria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14590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3963">
                <a:tc>
                  <a:txBody>
                    <a:bodyPr/>
                    <a:lstStyle/>
                    <a:p>
                      <a:pPr algn="ctr" fontAlgn="b"/>
                      <a:r>
                        <a:rPr lang="en-US" sz="1100" b="0" i="0" u="none" strike="noStrike" dirty="0">
                          <a:solidFill>
                            <a:srgbClr val="000000"/>
                          </a:solidFill>
                          <a:effectLst/>
                          <a:latin typeface="Calibri" panose="020F0502020204030204" pitchFamily="34" charset="0"/>
                        </a:rPr>
                        <a:t>Williams, William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16520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7" name="Content Placeholder 6">
            <a:extLst>
              <a:ext uri="{FF2B5EF4-FFF2-40B4-BE49-F238E27FC236}">
                <a16:creationId xmlns:a16="http://schemas.microsoft.com/office/drawing/2014/main" id="{AB4604B8-2660-5362-7BD9-A126D4219B1C}"/>
              </a:ext>
            </a:extLst>
          </p:cNvPr>
          <p:cNvSpPr>
            <a:spLocks noGrp="1"/>
          </p:cNvSpPr>
          <p:nvPr>
            <p:ph sz="half" idx="2"/>
          </p:nvPr>
        </p:nvSpPr>
        <p:spPr>
          <a:xfrm>
            <a:off x="5343787" y="1825625"/>
            <a:ext cx="6350466" cy="4351338"/>
          </a:xfrm>
        </p:spPr>
        <p:txBody>
          <a:bodyPr>
            <a:normAutofit fontScale="85000" lnSpcReduction="20000"/>
          </a:bodyPr>
          <a:lstStyle/>
          <a:p>
            <a:r>
              <a:rPr lang="en-US" dirty="0"/>
              <a:t>Due March 1</a:t>
            </a:r>
            <a:r>
              <a:rPr lang="en-US" baseline="30000" dirty="0"/>
              <a:t>st</a:t>
            </a:r>
            <a:r>
              <a:rPr lang="en-US" dirty="0"/>
              <a:t> and October 1</a:t>
            </a:r>
            <a:r>
              <a:rPr lang="en-US" baseline="30000" dirty="0"/>
              <a:t>st</a:t>
            </a:r>
          </a:p>
          <a:p>
            <a:pPr marL="0" indent="0">
              <a:buNone/>
            </a:pPr>
            <a:endParaRPr lang="en-US" dirty="0"/>
          </a:p>
          <a:p>
            <a:r>
              <a:rPr lang="en-US" dirty="0"/>
              <a:t>Excel Format</a:t>
            </a:r>
          </a:p>
          <a:p>
            <a:pPr lvl="1"/>
            <a:r>
              <a:rPr lang="en-US" dirty="0"/>
              <a:t>Not in PDF	</a:t>
            </a:r>
          </a:p>
          <a:p>
            <a:pPr lvl="1"/>
            <a:r>
              <a:rPr lang="en-US" dirty="0"/>
              <a:t>No wrapped columns</a:t>
            </a:r>
          </a:p>
          <a:p>
            <a:pPr lvl="1"/>
            <a:r>
              <a:rPr lang="en-US" dirty="0"/>
              <a:t>No hidden columns/rows</a:t>
            </a:r>
          </a:p>
          <a:p>
            <a:pPr lvl="1"/>
            <a:r>
              <a:rPr lang="en-US" dirty="0"/>
              <a:t>No miscellaneous information (phone number, email or years active)</a:t>
            </a:r>
          </a:p>
          <a:p>
            <a:r>
              <a:rPr lang="en-US" dirty="0"/>
              <a:t>Column A</a:t>
            </a:r>
          </a:p>
          <a:p>
            <a:pPr lvl="1"/>
            <a:r>
              <a:rPr lang="en-US" dirty="0"/>
              <a:t>Last Name, First Name </a:t>
            </a:r>
          </a:p>
          <a:p>
            <a:pPr lvl="2"/>
            <a:r>
              <a:rPr lang="en-US" dirty="0"/>
              <a:t>No nick names</a:t>
            </a:r>
          </a:p>
          <a:p>
            <a:pPr lvl="2"/>
            <a:r>
              <a:rPr lang="en-US" dirty="0"/>
              <a:t>No quotes, hyphen, parentheses or apostrophes</a:t>
            </a:r>
          </a:p>
          <a:p>
            <a:r>
              <a:rPr lang="en-US" dirty="0"/>
              <a:t>Column B</a:t>
            </a:r>
          </a:p>
          <a:p>
            <a:pPr lvl="1"/>
            <a:r>
              <a:rPr lang="en-US" dirty="0"/>
              <a:t>RCSC Number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6404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D60EC-76BE-1644-6310-CC6135AB0FF6}"/>
              </a:ext>
            </a:extLst>
          </p:cNvPr>
          <p:cNvSpPr>
            <a:spLocks noGrp="1"/>
          </p:cNvSpPr>
          <p:nvPr>
            <p:ph type="title"/>
          </p:nvPr>
        </p:nvSpPr>
        <p:spPr/>
        <p:txBody>
          <a:bodyPr/>
          <a:lstStyle/>
          <a:p>
            <a:pPr algn="ctr"/>
            <a:r>
              <a:rPr lang="en-US" dirty="0"/>
              <a:t>Returned Roster</a:t>
            </a:r>
          </a:p>
        </p:txBody>
      </p:sp>
      <p:pic>
        <p:nvPicPr>
          <p:cNvPr id="6" name="Content Placeholder 5">
            <a:extLst>
              <a:ext uri="{FF2B5EF4-FFF2-40B4-BE49-F238E27FC236}">
                <a16:creationId xmlns:a16="http://schemas.microsoft.com/office/drawing/2014/main" id="{48538B12-C594-122B-821F-C516ED859033}"/>
              </a:ext>
            </a:extLst>
          </p:cNvPr>
          <p:cNvPicPr>
            <a:picLocks noGrp="1" noChangeAspect="1"/>
          </p:cNvPicPr>
          <p:nvPr>
            <p:ph sz="half" idx="1"/>
          </p:nvPr>
        </p:nvPicPr>
        <p:blipFill>
          <a:blip r:embed="rId3"/>
          <a:stretch>
            <a:fillRect/>
          </a:stretch>
        </p:blipFill>
        <p:spPr>
          <a:xfrm>
            <a:off x="397420" y="1825625"/>
            <a:ext cx="5622380" cy="4035004"/>
          </a:xfrm>
        </p:spPr>
      </p:pic>
      <p:sp>
        <p:nvSpPr>
          <p:cNvPr id="4" name="Content Placeholder 3">
            <a:extLst>
              <a:ext uri="{FF2B5EF4-FFF2-40B4-BE49-F238E27FC236}">
                <a16:creationId xmlns:a16="http://schemas.microsoft.com/office/drawing/2014/main" id="{5EAE97D0-1F37-FF0F-C52C-C0246C4F7B4E}"/>
              </a:ext>
            </a:extLst>
          </p:cNvPr>
          <p:cNvSpPr>
            <a:spLocks noGrp="1"/>
          </p:cNvSpPr>
          <p:nvPr>
            <p:ph sz="half" idx="2"/>
          </p:nvPr>
        </p:nvSpPr>
        <p:spPr>
          <a:xfrm>
            <a:off x="6172200" y="1825625"/>
            <a:ext cx="5181600" cy="4130558"/>
          </a:xfrm>
        </p:spPr>
        <p:txBody>
          <a:bodyPr/>
          <a:lstStyle/>
          <a:p>
            <a:pPr marL="0" marR="0" indent="0">
              <a:spcBef>
                <a:spcPts val="0"/>
              </a:spcBef>
              <a:spcAft>
                <a:spcPts val="0"/>
              </a:spcAft>
              <a:buNone/>
            </a:pPr>
            <a:endParaRPr lang="en-US" sz="1800" dirty="0">
              <a:effectLst/>
              <a:latin typeface="Calibri" panose="020F0502020204030204" pitchFamily="34" charset="0"/>
              <a:ea typeface="Aptos" panose="020B0004020202020204" pitchFamily="34" charset="0"/>
            </a:endParaRPr>
          </a:p>
          <a:p>
            <a:pPr marL="0" marR="0" indent="0">
              <a:spcBef>
                <a:spcPts val="0"/>
              </a:spcBef>
              <a:spcAft>
                <a:spcPts val="0"/>
              </a:spcAft>
              <a:buNone/>
            </a:pPr>
            <a:r>
              <a:rPr lang="en-US" sz="1800" dirty="0">
                <a:effectLst/>
                <a:latin typeface="Calibri" panose="020F0502020204030204" pitchFamily="34" charset="0"/>
                <a:ea typeface="Aptos" panose="020B0004020202020204" pitchFamily="34" charset="0"/>
              </a:rPr>
              <a:t>If you receive members that say "DELETED", "INVALID" OR "NO PRIVILEDES" listed in the "status" column</a:t>
            </a:r>
          </a:p>
          <a:p>
            <a:pPr marL="0" marR="0">
              <a:spcBef>
                <a:spcPts val="0"/>
              </a:spcBef>
              <a:spcAft>
                <a:spcPts val="0"/>
              </a:spcAft>
            </a:pPr>
            <a:endParaRPr lang="en-US" sz="1800" dirty="0">
              <a:effectLst/>
              <a:latin typeface="Calibri" panose="020F0502020204030204" pitchFamily="34" charset="0"/>
              <a:ea typeface="Aptos" panose="020B0004020202020204" pitchFamily="34" charset="0"/>
            </a:endParaRPr>
          </a:p>
          <a:p>
            <a:pPr marL="0" marR="0">
              <a:spcBef>
                <a:spcPts val="0"/>
              </a:spcBef>
              <a:spcAft>
                <a:spcPts val="0"/>
              </a:spcAft>
            </a:pPr>
            <a:r>
              <a:rPr lang="en-US" sz="1800" dirty="0">
                <a:effectLst/>
                <a:latin typeface="Calibri" panose="020F0502020204030204" pitchFamily="34" charset="0"/>
                <a:ea typeface="Aptos" panose="020B0004020202020204" pitchFamily="34" charset="0"/>
              </a:rPr>
              <a:t>Identification number was transposed </a:t>
            </a:r>
          </a:p>
          <a:p>
            <a:pPr marL="0" marR="0">
              <a:spcBef>
                <a:spcPts val="0"/>
              </a:spcBef>
              <a:spcAft>
                <a:spcPts val="0"/>
              </a:spcAft>
            </a:pPr>
            <a:endParaRPr lang="en-US" sz="1800" dirty="0">
              <a:effectLst/>
              <a:latin typeface="Calibri" panose="020F0502020204030204" pitchFamily="34" charset="0"/>
              <a:ea typeface="Aptos" panose="020B0004020202020204" pitchFamily="34" charset="0"/>
            </a:endParaRPr>
          </a:p>
          <a:p>
            <a:pPr marL="0" marR="0">
              <a:spcBef>
                <a:spcPts val="0"/>
              </a:spcBef>
              <a:spcAft>
                <a:spcPts val="0"/>
              </a:spcAft>
            </a:pPr>
            <a:r>
              <a:rPr lang="en-US" sz="1800" dirty="0">
                <a:latin typeface="Calibri" panose="020F0502020204030204" pitchFamily="34" charset="0"/>
                <a:ea typeface="Aptos" panose="020B0004020202020204" pitchFamily="34" charset="0"/>
              </a:rPr>
              <a:t>Identification number changed due to the member moving</a:t>
            </a:r>
            <a:endParaRPr lang="en-US" sz="1800" dirty="0">
              <a:effectLst/>
              <a:latin typeface="Calibri" panose="020F0502020204030204" pitchFamily="34" charset="0"/>
              <a:ea typeface="Aptos" panose="020B0004020202020204" pitchFamily="34" charset="0"/>
            </a:endParaRPr>
          </a:p>
          <a:p>
            <a:r>
              <a:rPr lang="en-US" sz="1800" dirty="0">
                <a:effectLst/>
                <a:latin typeface="Calibri" panose="020F0502020204030204" pitchFamily="34" charset="0"/>
                <a:ea typeface="Aptos" panose="020B0004020202020204" pitchFamily="34" charset="0"/>
              </a:rPr>
              <a:t>Accidently identified as a member when they were a visitor or a guest.</a:t>
            </a:r>
          </a:p>
          <a:p>
            <a:pPr marL="0" indent="0">
              <a:buNone/>
            </a:pPr>
            <a:r>
              <a:rPr lang="en-US" sz="1800" dirty="0">
                <a:latin typeface="Calibri" panose="020F0502020204030204" pitchFamily="34" charset="0"/>
              </a:rPr>
              <a:t> </a:t>
            </a:r>
          </a:p>
          <a:p>
            <a:pPr marL="0" indent="0">
              <a:buNone/>
            </a:pPr>
            <a:endParaRPr lang="en-US" sz="180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45573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Banded</Template>
  <TotalTime>3083</TotalTime>
  <Words>2544</Words>
  <Application>Microsoft Office PowerPoint</Application>
  <PresentationFormat>Widescreen</PresentationFormat>
  <Paragraphs>321</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Calibri</vt:lpstr>
      <vt:lpstr>Office Theme</vt:lpstr>
      <vt:lpstr>PowerPoint Presentation</vt:lpstr>
      <vt:lpstr>Agenda</vt:lpstr>
      <vt:lpstr>  COC - Club Organization Committee  </vt:lpstr>
      <vt:lpstr>suncityaz.org</vt:lpstr>
      <vt:lpstr>PowerPoint Presentation</vt:lpstr>
      <vt:lpstr>PowerPoint Presentation</vt:lpstr>
      <vt:lpstr>Important Dates </vt:lpstr>
      <vt:lpstr>Club Roster</vt:lpstr>
      <vt:lpstr>Returned Roster</vt:lpstr>
      <vt:lpstr>Member Validator</vt:lpstr>
      <vt:lpstr>Validator Results</vt:lpstr>
      <vt:lpstr>Meeting Schedule </vt:lpstr>
      <vt:lpstr>Setup Forms</vt:lpstr>
      <vt:lpstr>Workorder &amp; Budget Request</vt:lpstr>
      <vt:lpstr>PowerPoint Presentation</vt:lpstr>
      <vt:lpstr>Chartered Clubs - Board Policy 12 </vt:lpstr>
      <vt:lpstr>PowerPoint Presentation</vt:lpstr>
      <vt:lpstr>Club Member and Guest Attendance</vt:lpstr>
      <vt:lpstr>Club Visitor verses Club Guest</vt:lpstr>
      <vt:lpstr>Conduct Reports</vt:lpstr>
      <vt:lpstr>Club Officer Form</vt:lpstr>
      <vt:lpstr>Acquisition or Disposal Form</vt:lpstr>
      <vt:lpstr>Other forms </vt:lpstr>
      <vt:lpstr>Club Room Safety</vt:lpstr>
      <vt:lpstr>Club Room Safety</vt:lpstr>
      <vt:lpstr>Publicity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Willette</dc:creator>
  <cp:lastModifiedBy>Angela Willette</cp:lastModifiedBy>
  <cp:revision>40</cp:revision>
  <cp:lastPrinted>2025-01-27T14:40:54Z</cp:lastPrinted>
  <dcterms:created xsi:type="dcterms:W3CDTF">2024-01-15T19:08:20Z</dcterms:created>
  <dcterms:modified xsi:type="dcterms:W3CDTF">2025-02-05T19:57:08Z</dcterms:modified>
</cp:coreProperties>
</file>